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Lst>
  <p:sldSz cy="6858000" cx="12192000"/>
  <p:notesSz cx="6858000" cy="9144000"/>
  <p:embeddedFontLst>
    <p:embeddedFont>
      <p:font typeface="Roboto"/>
      <p:regular r:id="rId66"/>
      <p:bold r:id="rId67"/>
      <p:italic r:id="rId68"/>
      <p:boldItalic r:id="rId69"/>
    </p:embeddedFont>
    <p:embeddedFont>
      <p:font typeface="Quattrocento Sans"/>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GoogleSlidesCustomDataVersion2">
      <go:slidesCustomData xmlns:go="http://customooxmlschemas.google.com/" r:id="rId74" roundtripDataSignature="AMtx7mjMTFJKbcZXQOfPQeNnsfD84Rbw0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QuattrocentoSans-boldItalic.fntdata"/><Relationship Id="rId72" Type="http://schemas.openxmlformats.org/officeDocument/2006/relationships/font" Target="fonts/QuattrocentoSans-italic.fntdata"/><Relationship Id="rId31" Type="http://schemas.openxmlformats.org/officeDocument/2006/relationships/slide" Target="slides/slide26.xml"/><Relationship Id="rId30" Type="http://schemas.openxmlformats.org/officeDocument/2006/relationships/slide" Target="slides/slide25.xml"/><Relationship Id="rId74" Type="http://customschemas.google.com/relationships/presentationmetadata" Target="metadata"/><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QuattrocentoSans-bold.fntdata"/><Relationship Id="rId70" Type="http://schemas.openxmlformats.org/officeDocument/2006/relationships/font" Target="fonts/QuattrocentoSans-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font" Target="fonts/Roboto-regular.fntdata"/><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font" Target="fonts/Roboto-italic.fntdata"/><Relationship Id="rId23" Type="http://schemas.openxmlformats.org/officeDocument/2006/relationships/slide" Target="slides/slide18.xml"/><Relationship Id="rId67" Type="http://schemas.openxmlformats.org/officeDocument/2006/relationships/font" Target="fonts/Roboto-bold.fntdata"/><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1470f59a61_0_36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6" name="Google Shape;176;g11470f59a61_0_3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1470f59a61_0_37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3" name="Google Shape;183;g11470f59a61_0_3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12c730af4f_0_4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0" name="Google Shape;190;g112c730af4f_0_4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12c730af4f_0_4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914400" rtl="0" algn="l">
              <a:lnSpc>
                <a:spcPct val="115000"/>
              </a:lnSpc>
              <a:spcBef>
                <a:spcPts val="700"/>
              </a:spcBef>
              <a:spcAft>
                <a:spcPts val="0"/>
              </a:spcAft>
              <a:buSzPts val="1400"/>
              <a:buNone/>
            </a:pPr>
            <a:r>
              <a:t/>
            </a:r>
            <a:endParaRPr sz="1350">
              <a:solidFill>
                <a:srgbClr val="1B1B1B"/>
              </a:solidFill>
              <a:highlight>
                <a:srgbClr val="FFFFFF"/>
              </a:highlight>
              <a:latin typeface="Arial"/>
              <a:ea typeface="Arial"/>
              <a:cs typeface="Arial"/>
              <a:sym typeface="Arial"/>
            </a:endParaRPr>
          </a:p>
          <a:p>
            <a:pPr indent="0" lvl="0" marL="0" rtl="0" algn="l">
              <a:lnSpc>
                <a:spcPct val="100000"/>
              </a:lnSpc>
              <a:spcBef>
                <a:spcPts val="700"/>
              </a:spcBef>
              <a:spcAft>
                <a:spcPts val="0"/>
              </a:spcAft>
              <a:buSzPts val="1400"/>
              <a:buNone/>
            </a:pPr>
            <a:r>
              <a:t/>
            </a:r>
            <a:endParaRPr/>
          </a:p>
        </p:txBody>
      </p:sp>
      <p:sp>
        <p:nvSpPr>
          <p:cNvPr id="197" name="Google Shape;197;g112c730af4f_0_4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1470f59a61_0_4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3" name="Google Shape;203;g11470f59a61_0_4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1470f59a61_0_4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0" name="Google Shape;210;g11470f59a61_0_4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1470f59a61_0_4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6" name="Google Shape;216;g11470f59a61_0_4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1470f59a61_0_45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3" name="Google Shape;223;g11470f59a61_0_4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1470f59a61_0_46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0" name="Google Shape;230;g11470f59a61_0_4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1470f59a61_0_47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7" name="Google Shape;237;g11470f59a61_0_4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1470f59a61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 name="Google Shape;115;g11470f59a6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1470f59a61_0_48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4" name="Google Shape;244;g11470f59a61_0_4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1470f59a61_0_48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1" name="Google Shape;251;g11470f59a61_0_4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1470f59a61_0_49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7" name="Google Shape;257;g11470f59a61_0_4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1470f59a61_0_50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4" name="Google Shape;264;g11470f59a61_0_5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1470f59a61_0_50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0" name="Google Shape;270;g11470f59a61_0_5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1470f59a61_0_5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8" name="Google Shape;278;g11470f59a61_0_5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1470f59a61_0_5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9" name="Google Shape;289;g11470f59a61_0_5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1470f59a61_0_6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0" name="Google Shape;300;g11470f59a61_0_6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1470f59a61_0_10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5" name="Google Shape;305;g11470f59a61_0_1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1470f59a61_0_1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2" name="Google Shape;312;g11470f59a61_0_1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12c730af4f_0_10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5" name="Google Shape;125;g112c730af4f_0_1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12c730af4f_0_48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2" name="Google Shape;322;g112c730af4f_0_4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1470f59a61_0_63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9" name="Google Shape;329;g11470f59a61_0_6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1470f59a61_0_64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6" name="Google Shape;336;g11470f59a61_0_6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1470f59a61_0_64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2" name="Google Shape;342;g11470f59a61_0_6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15edf558da_0_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0" name="Google Shape;350;g115edf558da_0_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15edf558da_0_5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7" name="Google Shape;357;g115edf558da_0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15edf558da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4" name="Google Shape;364;g115edf558d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15edf558da_0_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1" name="Google Shape;371;g115edf558da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15edf558da_0_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7" name="Google Shape;377;g115edf558da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15edf558da_0_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4" name="Google Shape;384;g115edf558da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12c730af4f_0_3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2" name="Google Shape;132;g112c730af4f_0_3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15edf558da_0_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0" name="Google Shape;390;g115edf558da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15edf558da_0_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8" name="Google Shape;398;g115edf558da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15edf558da_0_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5" name="Google Shape;405;g115edf558da_0_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13204b73d8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1" name="Google Shape;411;g113204b73d8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13204b73d8_0_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914400" rtl="0" algn="l">
              <a:lnSpc>
                <a:spcPct val="115000"/>
              </a:lnSpc>
              <a:spcBef>
                <a:spcPts val="700"/>
              </a:spcBef>
              <a:spcAft>
                <a:spcPts val="0"/>
              </a:spcAft>
              <a:buSzPts val="1400"/>
              <a:buNone/>
            </a:pPr>
            <a:r>
              <a:t/>
            </a:r>
            <a:endParaRPr sz="1350">
              <a:solidFill>
                <a:srgbClr val="1B1B1B"/>
              </a:solidFill>
              <a:highlight>
                <a:srgbClr val="FFFFFF"/>
              </a:highlight>
              <a:latin typeface="Arial"/>
              <a:ea typeface="Arial"/>
              <a:cs typeface="Arial"/>
              <a:sym typeface="Arial"/>
            </a:endParaRPr>
          </a:p>
          <a:p>
            <a:pPr indent="0" lvl="0" marL="0" rtl="0" algn="l">
              <a:lnSpc>
                <a:spcPct val="100000"/>
              </a:lnSpc>
              <a:spcBef>
                <a:spcPts val="700"/>
              </a:spcBef>
              <a:spcAft>
                <a:spcPts val="0"/>
              </a:spcAft>
              <a:buSzPts val="1400"/>
              <a:buNone/>
            </a:pPr>
            <a:r>
              <a:t/>
            </a:r>
            <a:endParaRPr/>
          </a:p>
        </p:txBody>
      </p:sp>
      <p:sp>
        <p:nvSpPr>
          <p:cNvPr id="418" name="Google Shape;418;g113204b73d8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15edf558da_0_7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4" name="Google Shape;424;g115edf558da_0_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15edf558da_0_9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1" name="Google Shape;431;g115edf558da_0_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116970c1675_0_2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8" name="Google Shape;438;g116970c1675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15edf558da_0_14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5" name="Google Shape;445;g115edf558da_0_1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115edf558da_0_1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1" name="Google Shape;451;g115edf558da_0_1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1470f59a61_0_2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9" name="Google Shape;139;g11470f59a61_0_2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15edf558da_0_16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7" name="Google Shape;457;g115edf558da_0_1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115edf558da_0_17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3" name="Google Shape;463;g115edf558da_0_1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16970c1675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9" name="Google Shape;469;g116970c1675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16970c1675_0_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7" name="Google Shape;477;g116970c1675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16970c1675_0_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3" name="Google Shape;483;g116970c1675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16970c1675_0_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9" name="Google Shape;489;g116970c1675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15edf558da_0_10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5" name="Google Shape;495;g115edf558da_0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115edf558da_0_1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2" name="Google Shape;502;g115edf558da_0_1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113204b73d8_0_6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9" name="Google Shape;509;g113204b73d8_0_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11470f59a61_0_1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0" name="Google Shape;520;g11470f59a61_0_1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1470f59a61_0_40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6" name="Google Shape;146;g11470f59a61_0_4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1" name="Google Shape;531;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1470f59a61_0_34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4" name="Google Shape;154;g11470f59a61_0_3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1470f59a61_0_4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2" name="Google Shape;162;g11470f59a61_0_4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1470f59a61_0_3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9" name="Google Shape;169;g11470f59a61_0_3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5" name="Shape 15"/>
        <p:cNvGrpSpPr/>
        <p:nvPr/>
      </p:nvGrpSpPr>
      <p:grpSpPr>
        <a:xfrm>
          <a:off x="0" y="0"/>
          <a:ext cx="0" cy="0"/>
          <a:chOff x="0" y="0"/>
          <a:chExt cx="0" cy="0"/>
        </a:xfrm>
      </p:grpSpPr>
      <p:pic>
        <p:nvPicPr>
          <p:cNvPr id="16" name="Google Shape;16;p15"/>
          <p:cNvPicPr preferRelativeResize="0"/>
          <p:nvPr/>
        </p:nvPicPr>
        <p:blipFill rotWithShape="1">
          <a:blip r:embed="rId2">
            <a:alphaModFix/>
          </a:blip>
          <a:srcRect b="0" l="0" r="0" t="0"/>
          <a:stretch/>
        </p:blipFill>
        <p:spPr>
          <a:xfrm>
            <a:off x="-4763" y="-4763"/>
            <a:ext cx="12201525" cy="6867525"/>
          </a:xfrm>
          <a:prstGeom prst="rect">
            <a:avLst/>
          </a:prstGeom>
          <a:noFill/>
          <a:ln>
            <a:noFill/>
          </a:ln>
        </p:spPr>
      </p:pic>
      <p:sp>
        <p:nvSpPr>
          <p:cNvPr id="17" name="Google Shape;17;p15"/>
          <p:cNvSpPr txBox="1"/>
          <p:nvPr>
            <p:ph idx="1" type="subTitle"/>
          </p:nvPr>
        </p:nvSpPr>
        <p:spPr>
          <a:xfrm>
            <a:off x="5486400" y="4953000"/>
            <a:ext cx="6705600"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440"/>
              </a:spcBef>
              <a:spcAft>
                <a:spcPts val="0"/>
              </a:spcAft>
              <a:buClr>
                <a:srgbClr val="FF5A33"/>
              </a:buClr>
              <a:buSzPts val="2200"/>
              <a:buNone/>
              <a:defRPr b="1" sz="2200" cap="small">
                <a:solidFill>
                  <a:srgbClr val="FF5A33"/>
                </a:solidFill>
                <a:latin typeface="Quattrocento Sans"/>
                <a:ea typeface="Quattrocento Sans"/>
                <a:cs typeface="Quattrocento Sans"/>
                <a:sym typeface="Quattrocento Sans"/>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cxnSp>
        <p:nvCxnSpPr>
          <p:cNvPr id="18" name="Google Shape;18;p15"/>
          <p:cNvCxnSpPr/>
          <p:nvPr/>
        </p:nvCxnSpPr>
        <p:spPr>
          <a:xfrm>
            <a:off x="5583936" y="4953000"/>
            <a:ext cx="6303264" cy="0"/>
          </a:xfrm>
          <a:prstGeom prst="straightConnector1">
            <a:avLst/>
          </a:prstGeom>
          <a:noFill/>
          <a:ln cap="flat" cmpd="sng" w="9525">
            <a:solidFill>
              <a:srgbClr val="FF5A33"/>
            </a:solidFill>
            <a:prstDash val="dot"/>
            <a:round/>
            <a:headEnd len="sm" w="sm" type="none"/>
            <a:tailEnd len="sm" w="sm" type="none"/>
          </a:ln>
        </p:spPr>
      </p:cxnSp>
      <p:sp>
        <p:nvSpPr>
          <p:cNvPr id="19" name="Google Shape;19;p15"/>
          <p:cNvSpPr/>
          <p:nvPr/>
        </p:nvSpPr>
        <p:spPr>
          <a:xfrm>
            <a:off x="1060704" y="2133600"/>
            <a:ext cx="3308096" cy="3048000"/>
          </a:xfrm>
          <a:prstGeom prst="ellipse">
            <a:avLst/>
          </a:prstGeom>
          <a:solidFill>
            <a:schemeClr val="lt1"/>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 name="Google Shape;20;p15"/>
          <p:cNvSpPr txBox="1"/>
          <p:nvPr>
            <p:ph type="title"/>
          </p:nvPr>
        </p:nvSpPr>
        <p:spPr>
          <a:xfrm>
            <a:off x="5506720" y="4284596"/>
            <a:ext cx="6100064" cy="70498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FF5A33"/>
              </a:buClr>
              <a:buSzPts val="3400"/>
              <a:buFont typeface="Calibri"/>
              <a:buNone/>
              <a:defRPr b="1" sz="3400" cap="small">
                <a:solidFill>
                  <a:srgbClr val="FF5A33"/>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5"/>
          <p:cNvSpPr/>
          <p:nvPr>
            <p:ph idx="2" type="pic"/>
          </p:nvPr>
        </p:nvSpPr>
        <p:spPr>
          <a:xfrm>
            <a:off x="1016000" y="2743200"/>
            <a:ext cx="3352800" cy="1828800"/>
          </a:xfrm>
          <a:prstGeom prst="rect">
            <a:avLst/>
          </a:prstGeom>
          <a:noFill/>
          <a:ln>
            <a:noFill/>
          </a:ln>
        </p:spPr>
      </p:sp>
    </p:spTree>
  </p:cSld>
  <p:clrMapOvr>
    <a:masterClrMapping/>
  </p:clrMapOvr>
  <mc:AlternateContent>
    <mc:Choice Requires="p14">
      <p:transition spd="slow">
        <p14:rippl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9" name="Shape 79"/>
        <p:cNvGrpSpPr/>
        <p:nvPr/>
      </p:nvGrpSpPr>
      <p:grpSpPr>
        <a:xfrm>
          <a:off x="0" y="0"/>
          <a:ext cx="0" cy="0"/>
          <a:chOff x="0" y="0"/>
          <a:chExt cx="0" cy="0"/>
        </a:xfrm>
      </p:grpSpPr>
      <p:sp>
        <p:nvSpPr>
          <p:cNvPr id="80" name="Google Shape;80;p24"/>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4"/>
          <p:cNvSpPr txBox="1"/>
          <p:nvPr>
            <p:ph idx="1" type="body"/>
          </p:nvPr>
        </p:nvSpPr>
        <p:spPr>
          <a:xfrm rot="5400000">
            <a:off x="3833019" y="-1623218"/>
            <a:ext cx="4525963" cy="10972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2" name="Google Shape;82;p24"/>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4"/>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4"/>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5" name="Shape 85"/>
        <p:cNvGrpSpPr/>
        <p:nvPr/>
      </p:nvGrpSpPr>
      <p:grpSpPr>
        <a:xfrm>
          <a:off x="0" y="0"/>
          <a:ext cx="0" cy="0"/>
          <a:chOff x="0" y="0"/>
          <a:chExt cx="0" cy="0"/>
        </a:xfrm>
      </p:grpSpPr>
      <p:sp>
        <p:nvSpPr>
          <p:cNvPr id="86" name="Google Shape;86;p25"/>
          <p:cNvSpPr txBox="1"/>
          <p:nvPr>
            <p:ph type="title"/>
          </p:nvPr>
        </p:nvSpPr>
        <p:spPr>
          <a:xfrm rot="5400000">
            <a:off x="7285038" y="1828802"/>
            <a:ext cx="5851525" cy="27432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5"/>
          <p:cNvSpPr txBox="1"/>
          <p:nvPr>
            <p:ph idx="1" type="body"/>
          </p:nvPr>
        </p:nvSpPr>
        <p:spPr>
          <a:xfrm rot="5400000">
            <a:off x="1697038" y="-812799"/>
            <a:ext cx="5851525" cy="80264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8" name="Google Shape;88;p25"/>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25"/>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25"/>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Content">
  <p:cSld name="Title &amp; Content">
    <p:spTree>
      <p:nvGrpSpPr>
        <p:cNvPr id="91" name="Shape 91"/>
        <p:cNvGrpSpPr/>
        <p:nvPr/>
      </p:nvGrpSpPr>
      <p:grpSpPr>
        <a:xfrm>
          <a:off x="0" y="0"/>
          <a:ext cx="0" cy="0"/>
          <a:chOff x="0" y="0"/>
          <a:chExt cx="0" cy="0"/>
        </a:xfrm>
      </p:grpSpPr>
      <p:sp>
        <p:nvSpPr>
          <p:cNvPr id="92" name="Google Shape;92;p2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26"/>
          <p:cNvSpPr txBox="1"/>
          <p:nvPr/>
        </p:nvSpPr>
        <p:spPr>
          <a:xfrm>
            <a:off x="2946400" y="274638"/>
            <a:ext cx="8636000" cy="563562"/>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9900"/>
              </a:buClr>
              <a:buSzPts val="3200"/>
              <a:buFont typeface="Quattrocento Sans"/>
              <a:buNone/>
            </a:pPr>
            <a:r>
              <a:rPr b="1" i="0" lang="en-US" sz="3200" u="none" cap="small" strike="noStrike">
                <a:solidFill>
                  <a:srgbClr val="FF9900"/>
                </a:solidFill>
                <a:latin typeface="Quattrocento Sans"/>
                <a:ea typeface="Quattrocento Sans"/>
                <a:cs typeface="Quattrocento Sans"/>
                <a:sym typeface="Quattrocento Sans"/>
              </a:rPr>
              <a:t>Click to edit Master title style</a:t>
            </a:r>
            <a:endParaRPr b="1" i="0" sz="3200" u="none" cap="small" strike="noStrike">
              <a:solidFill>
                <a:srgbClr val="FF9900"/>
              </a:solidFill>
              <a:latin typeface="Quattrocento Sans"/>
              <a:ea typeface="Quattrocento Sans"/>
              <a:cs typeface="Quattrocento Sans"/>
              <a:sym typeface="Quattrocento Sans"/>
            </a:endParaRPr>
          </a:p>
        </p:txBody>
      </p:sp>
      <p:sp>
        <p:nvSpPr>
          <p:cNvPr id="94" name="Google Shape;94;p26"/>
          <p:cNvSpPr txBox="1"/>
          <p:nvPr>
            <p:ph idx="1" type="body"/>
          </p:nvPr>
        </p:nvSpPr>
        <p:spPr>
          <a:xfrm>
            <a:off x="609600" y="990600"/>
            <a:ext cx="10972800" cy="5562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pic>
        <p:nvPicPr>
          <p:cNvPr id="95" name="Google Shape;95;p26"/>
          <p:cNvPicPr preferRelativeResize="0"/>
          <p:nvPr/>
        </p:nvPicPr>
        <p:blipFill rotWithShape="1">
          <a:blip r:embed="rId2">
            <a:alphaModFix/>
          </a:blip>
          <a:srcRect b="0" l="0" r="0" t="0"/>
          <a:stretch/>
        </p:blipFill>
        <p:spPr>
          <a:xfrm>
            <a:off x="711200" y="228601"/>
            <a:ext cx="2133600" cy="484909"/>
          </a:xfrm>
          <a:prstGeom prst="rect">
            <a:avLst/>
          </a:prstGeom>
          <a:noFill/>
          <a:ln>
            <a:noFill/>
          </a:ln>
        </p:spPr>
      </p:pic>
      <p:cxnSp>
        <p:nvCxnSpPr>
          <p:cNvPr id="96" name="Google Shape;96;p26"/>
          <p:cNvCxnSpPr/>
          <p:nvPr/>
        </p:nvCxnSpPr>
        <p:spPr>
          <a:xfrm rot="10800000">
            <a:off x="711200" y="835152"/>
            <a:ext cx="10871200" cy="0"/>
          </a:xfrm>
          <a:prstGeom prst="straightConnector1">
            <a:avLst/>
          </a:prstGeom>
          <a:noFill/>
          <a:ln cap="flat" cmpd="sng" w="38100">
            <a:solidFill>
              <a:srgbClr val="BD4B48"/>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97" name="Shape 97"/>
        <p:cNvGrpSpPr/>
        <p:nvPr/>
      </p:nvGrpSpPr>
      <p:grpSpPr>
        <a:xfrm>
          <a:off x="0" y="0"/>
          <a:ext cx="0" cy="0"/>
          <a:chOff x="0" y="0"/>
          <a:chExt cx="0" cy="0"/>
        </a:xfrm>
      </p:grpSpPr>
      <p:sp>
        <p:nvSpPr>
          <p:cNvPr id="98" name="Google Shape;98;p27"/>
          <p:cNvSpPr txBox="1"/>
          <p:nvPr>
            <p:ph type="title"/>
          </p:nvPr>
        </p:nvSpPr>
        <p:spPr>
          <a:xfrm>
            <a:off x="2336800" y="198438"/>
            <a:ext cx="9448800" cy="487362"/>
          </a:xfrm>
          <a:prstGeom prst="rect">
            <a:avLst/>
          </a:prstGeom>
          <a:noFill/>
          <a:ln>
            <a:noFill/>
          </a:ln>
        </p:spPr>
        <p:txBody>
          <a:bodyPr anchorCtr="0" anchor="t" bIns="45700" lIns="91425" spcFirstLastPara="1" rIns="91425" wrap="square" tIns="45700">
            <a:normAutofit/>
          </a:bodyPr>
          <a:lstStyle>
            <a:lvl1pPr lvl="0" algn="r">
              <a:lnSpc>
                <a:spcPct val="100000"/>
              </a:lnSpc>
              <a:spcBef>
                <a:spcPts val="0"/>
              </a:spcBef>
              <a:spcAft>
                <a:spcPts val="0"/>
              </a:spcAft>
              <a:buClr>
                <a:schemeClr val="lt1"/>
              </a:buClr>
              <a:buSzPts val="2400"/>
              <a:buFont typeface="Quattrocento Sans"/>
              <a:buNone/>
              <a:defRPr b="0" i="0" sz="2400">
                <a:solidFill>
                  <a:schemeClr val="lt1"/>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27"/>
          <p:cNvSpPr txBox="1"/>
          <p:nvPr>
            <p:ph idx="1" type="body"/>
          </p:nvPr>
        </p:nvSpPr>
        <p:spPr>
          <a:xfrm>
            <a:off x="1727200" y="1066800"/>
            <a:ext cx="10363200" cy="4572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Font typeface="Quattrocento Sans"/>
              <a:buNone/>
              <a:defRPr b="1" sz="2400">
                <a:latin typeface="Quattrocento Sans"/>
                <a:ea typeface="Quattrocento Sans"/>
                <a:cs typeface="Quattrocento Sans"/>
                <a:sym typeface="Quattrocento Sans"/>
              </a:defRPr>
            </a:lvl1pPr>
            <a:lvl2pPr indent="-228600" lvl="1" marL="914400" algn="just">
              <a:lnSpc>
                <a:spcPct val="100000"/>
              </a:lnSpc>
              <a:spcBef>
                <a:spcPts val="320"/>
              </a:spcBef>
              <a:spcAft>
                <a:spcPts val="0"/>
              </a:spcAft>
              <a:buClr>
                <a:schemeClr val="dk1"/>
              </a:buClr>
              <a:buSzPts val="1600"/>
              <a:buFont typeface="Roboto"/>
              <a:buNone/>
              <a:defRPr sz="1600">
                <a:latin typeface="Roboto"/>
                <a:ea typeface="Roboto"/>
                <a:cs typeface="Roboto"/>
                <a:sym typeface="Roboto"/>
              </a:defRPr>
            </a:lvl2pPr>
            <a:lvl3pPr indent="-330200" lvl="2" marL="1371600" algn="just">
              <a:lnSpc>
                <a:spcPct val="100000"/>
              </a:lnSpc>
              <a:spcBef>
                <a:spcPts val="320"/>
              </a:spcBef>
              <a:spcAft>
                <a:spcPts val="0"/>
              </a:spcAft>
              <a:buClr>
                <a:schemeClr val="dk1"/>
              </a:buClr>
              <a:buSzPts val="1600"/>
              <a:buChar char="•"/>
              <a:defRPr sz="1600">
                <a:latin typeface="Roboto"/>
                <a:ea typeface="Roboto"/>
                <a:cs typeface="Roboto"/>
                <a:sym typeface="Roboto"/>
              </a:defRPr>
            </a:lvl3pPr>
            <a:lvl4pPr indent="-330200" lvl="3" marL="1828800" algn="just">
              <a:lnSpc>
                <a:spcPct val="100000"/>
              </a:lnSpc>
              <a:spcBef>
                <a:spcPts val="320"/>
              </a:spcBef>
              <a:spcAft>
                <a:spcPts val="0"/>
              </a:spcAft>
              <a:buClr>
                <a:schemeClr val="dk1"/>
              </a:buClr>
              <a:buSzPts val="1600"/>
              <a:buFont typeface="Courier New"/>
              <a:buChar char="o"/>
              <a:defRPr sz="1600">
                <a:latin typeface="Roboto"/>
                <a:ea typeface="Roboto"/>
                <a:cs typeface="Roboto"/>
                <a:sym typeface="Roboto"/>
              </a:defRPr>
            </a:lvl4pPr>
            <a:lvl5pPr indent="-330200" lvl="4" marL="2286000" algn="just">
              <a:lnSpc>
                <a:spcPct val="100000"/>
              </a:lnSpc>
              <a:spcBef>
                <a:spcPts val="320"/>
              </a:spcBef>
              <a:spcAft>
                <a:spcPts val="0"/>
              </a:spcAft>
              <a:buClr>
                <a:schemeClr val="dk1"/>
              </a:buClr>
              <a:buSzPts val="1600"/>
              <a:buChar char="»"/>
              <a:defRPr sz="1600">
                <a:latin typeface="Roboto"/>
                <a:ea typeface="Roboto"/>
                <a:cs typeface="Roboto"/>
                <a:sym typeface="Roboto"/>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0" name="Google Shape;100;p27"/>
          <p:cNvSpPr txBox="1"/>
          <p:nvPr>
            <p:ph idx="2" type="body"/>
          </p:nvPr>
        </p:nvSpPr>
        <p:spPr>
          <a:xfrm>
            <a:off x="6604000" y="1828800"/>
            <a:ext cx="5384800" cy="27432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Font typeface="Quattrocento Sans"/>
              <a:buNone/>
              <a:defRPr b="0" sz="2400">
                <a:latin typeface="Quattrocento Sans"/>
                <a:ea typeface="Quattrocento Sans"/>
                <a:cs typeface="Quattrocento Sans"/>
                <a:sym typeface="Quattrocento Sans"/>
              </a:defRPr>
            </a:lvl1pPr>
            <a:lvl2pPr indent="-228600" lvl="1" marL="914400" algn="just">
              <a:lnSpc>
                <a:spcPct val="100000"/>
              </a:lnSpc>
              <a:spcBef>
                <a:spcPts val="320"/>
              </a:spcBef>
              <a:spcAft>
                <a:spcPts val="0"/>
              </a:spcAft>
              <a:buClr>
                <a:schemeClr val="dk1"/>
              </a:buClr>
              <a:buSzPts val="1600"/>
              <a:buFont typeface="Roboto"/>
              <a:buNone/>
              <a:defRPr sz="1600">
                <a:latin typeface="Roboto"/>
                <a:ea typeface="Roboto"/>
                <a:cs typeface="Roboto"/>
                <a:sym typeface="Roboto"/>
              </a:defRPr>
            </a:lvl2pPr>
            <a:lvl3pPr indent="-330200" lvl="2" marL="1371600" algn="just">
              <a:lnSpc>
                <a:spcPct val="100000"/>
              </a:lnSpc>
              <a:spcBef>
                <a:spcPts val="320"/>
              </a:spcBef>
              <a:spcAft>
                <a:spcPts val="0"/>
              </a:spcAft>
              <a:buClr>
                <a:schemeClr val="dk1"/>
              </a:buClr>
              <a:buSzPts val="1600"/>
              <a:buChar char="•"/>
              <a:defRPr sz="1600">
                <a:latin typeface="Roboto"/>
                <a:ea typeface="Roboto"/>
                <a:cs typeface="Roboto"/>
                <a:sym typeface="Roboto"/>
              </a:defRPr>
            </a:lvl3pPr>
            <a:lvl4pPr indent="-330200" lvl="3" marL="1828800" algn="just">
              <a:lnSpc>
                <a:spcPct val="100000"/>
              </a:lnSpc>
              <a:spcBef>
                <a:spcPts val="320"/>
              </a:spcBef>
              <a:spcAft>
                <a:spcPts val="0"/>
              </a:spcAft>
              <a:buClr>
                <a:schemeClr val="dk1"/>
              </a:buClr>
              <a:buSzPts val="1600"/>
              <a:buFont typeface="Courier New"/>
              <a:buChar char="o"/>
              <a:defRPr sz="1600">
                <a:latin typeface="Roboto"/>
                <a:ea typeface="Roboto"/>
                <a:cs typeface="Roboto"/>
                <a:sym typeface="Roboto"/>
              </a:defRPr>
            </a:lvl4pPr>
            <a:lvl5pPr indent="-330200" lvl="4" marL="2286000" algn="just">
              <a:lnSpc>
                <a:spcPct val="100000"/>
              </a:lnSpc>
              <a:spcBef>
                <a:spcPts val="320"/>
              </a:spcBef>
              <a:spcAft>
                <a:spcPts val="0"/>
              </a:spcAft>
              <a:buClr>
                <a:schemeClr val="dk1"/>
              </a:buClr>
              <a:buSzPts val="1600"/>
              <a:buChar char="»"/>
              <a:defRPr sz="1600">
                <a:latin typeface="Roboto"/>
                <a:ea typeface="Roboto"/>
                <a:cs typeface="Roboto"/>
                <a:sym typeface="Roboto"/>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1" name="Google Shape;101;p27"/>
          <p:cNvSpPr txBox="1"/>
          <p:nvPr>
            <p:ph idx="12" type="sldNum"/>
          </p:nvPr>
        </p:nvSpPr>
        <p:spPr>
          <a:xfrm>
            <a:off x="-1828800" y="617220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and Content">
  <p:cSld name="3_Title and Content">
    <p:spTree>
      <p:nvGrpSpPr>
        <p:cNvPr id="102" name="Shape 102"/>
        <p:cNvGrpSpPr/>
        <p:nvPr/>
      </p:nvGrpSpPr>
      <p:grpSpPr>
        <a:xfrm>
          <a:off x="0" y="0"/>
          <a:ext cx="0" cy="0"/>
          <a:chOff x="0" y="0"/>
          <a:chExt cx="0" cy="0"/>
        </a:xfrm>
      </p:grpSpPr>
      <p:sp>
        <p:nvSpPr>
          <p:cNvPr id="103" name="Google Shape;103;p28"/>
          <p:cNvSpPr txBox="1"/>
          <p:nvPr>
            <p:ph type="title"/>
          </p:nvPr>
        </p:nvSpPr>
        <p:spPr>
          <a:xfrm>
            <a:off x="2946400" y="274638"/>
            <a:ext cx="8636000" cy="563562"/>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28"/>
          <p:cNvSpPr txBox="1"/>
          <p:nvPr>
            <p:ph idx="1" type="body"/>
          </p:nvPr>
        </p:nvSpPr>
        <p:spPr>
          <a:xfrm>
            <a:off x="609600" y="990600"/>
            <a:ext cx="10972800" cy="5562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pic>
        <p:nvPicPr>
          <p:cNvPr id="105" name="Google Shape;105;p28"/>
          <p:cNvPicPr preferRelativeResize="0"/>
          <p:nvPr/>
        </p:nvPicPr>
        <p:blipFill rotWithShape="1">
          <a:blip r:embed="rId2">
            <a:alphaModFix/>
          </a:blip>
          <a:srcRect b="0" l="0" r="0" t="0"/>
          <a:stretch/>
        </p:blipFill>
        <p:spPr>
          <a:xfrm>
            <a:off x="711200" y="228601"/>
            <a:ext cx="2133600" cy="48490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16"/>
          <p:cNvSpPr txBox="1"/>
          <p:nvPr>
            <p:ph type="title"/>
          </p:nvPr>
        </p:nvSpPr>
        <p:spPr>
          <a:xfrm>
            <a:off x="2235202" y="274638"/>
            <a:ext cx="9347198" cy="487362"/>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6"/>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lnSpc>
                <a:spcPct val="100000"/>
              </a:lnSpc>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lnSpc>
                <a:spcPct val="100000"/>
              </a:lnSpc>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5" name="Google Shape;25;p16"/>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6"/>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6"/>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28" name="Google Shape;28;p16"/>
          <p:cNvPicPr preferRelativeResize="0"/>
          <p:nvPr/>
        </p:nvPicPr>
        <p:blipFill rotWithShape="1">
          <a:blip r:embed="rId2">
            <a:alphaModFix/>
          </a:blip>
          <a:srcRect b="0" l="0" r="0" t="0"/>
          <a:stretch/>
        </p:blipFill>
        <p:spPr>
          <a:xfrm>
            <a:off x="609600" y="156573"/>
            <a:ext cx="1625602" cy="713824"/>
          </a:xfrm>
          <a:prstGeom prst="rect">
            <a:avLst/>
          </a:prstGeom>
          <a:noFill/>
          <a:ln>
            <a:noFill/>
          </a:ln>
        </p:spPr>
      </p:pic>
      <p:cxnSp>
        <p:nvCxnSpPr>
          <p:cNvPr id="29" name="Google Shape;29;p16"/>
          <p:cNvCxnSpPr/>
          <p:nvPr/>
        </p:nvCxnSpPr>
        <p:spPr>
          <a:xfrm>
            <a:off x="609600" y="838200"/>
            <a:ext cx="10972800" cy="0"/>
          </a:xfrm>
          <a:prstGeom prst="straightConnector1">
            <a:avLst/>
          </a:prstGeom>
          <a:noFill/>
          <a:ln cap="flat" cmpd="sng" w="38100">
            <a:solidFill>
              <a:srgbClr val="FF9900"/>
            </a:solidFill>
            <a:prstDash val="solid"/>
            <a:round/>
            <a:headEnd len="sm" w="sm" type="none"/>
            <a:tailEnd len="sm" w="sm" type="none"/>
          </a:ln>
        </p:spPr>
      </p:cxnSp>
    </p:spTree>
  </p:cSld>
  <p:clrMapOvr>
    <a:masterClrMapping/>
  </p:clrMapOvr>
  <mc:AlternateContent>
    <mc:Choice Requires="p14">
      <p:transition spd="slow">
        <p14:rippl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 name="Shape 30"/>
        <p:cNvGrpSpPr/>
        <p:nvPr/>
      </p:nvGrpSpPr>
      <p:grpSpPr>
        <a:xfrm>
          <a:off x="0" y="0"/>
          <a:ext cx="0" cy="0"/>
          <a:chOff x="0" y="0"/>
          <a:chExt cx="0" cy="0"/>
        </a:xfrm>
      </p:grpSpPr>
      <p:sp>
        <p:nvSpPr>
          <p:cNvPr id="31" name="Google Shape;31;p17"/>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7"/>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7"/>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18"/>
          <p:cNvSpPr txBox="1"/>
          <p:nvPr>
            <p:ph type="title"/>
          </p:nvPr>
        </p:nvSpPr>
        <p:spPr>
          <a:xfrm>
            <a:off x="963084" y="4406901"/>
            <a:ext cx="103632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8"/>
          <p:cNvSpPr txBox="1"/>
          <p:nvPr>
            <p:ph idx="1" type="body"/>
          </p:nvPr>
        </p:nvSpPr>
        <p:spPr>
          <a:xfrm>
            <a:off x="963084" y="2906713"/>
            <a:ext cx="103632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7" name="Google Shape;37;p18"/>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8"/>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8"/>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rippl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19"/>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9"/>
          <p:cNvSpPr txBox="1"/>
          <p:nvPr>
            <p:ph idx="1" type="body"/>
          </p:nvPr>
        </p:nvSpPr>
        <p:spPr>
          <a:xfrm>
            <a:off x="609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3" name="Google Shape;43;p19"/>
          <p:cNvSpPr txBox="1"/>
          <p:nvPr>
            <p:ph idx="2" type="body"/>
          </p:nvPr>
        </p:nvSpPr>
        <p:spPr>
          <a:xfrm>
            <a:off x="6197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4" name="Google Shape;44;p19"/>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9"/>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9"/>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rippl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2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0"/>
          <p:cNvSpPr txBox="1"/>
          <p:nvPr>
            <p:ph idx="1" type="body"/>
          </p:nvPr>
        </p:nvSpPr>
        <p:spPr>
          <a:xfrm>
            <a:off x="609600" y="1535113"/>
            <a:ext cx="5386917"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0" name="Google Shape;50;p20"/>
          <p:cNvSpPr txBox="1"/>
          <p:nvPr>
            <p:ph idx="2" type="body"/>
          </p:nvPr>
        </p:nvSpPr>
        <p:spPr>
          <a:xfrm>
            <a:off x="609600" y="2174875"/>
            <a:ext cx="5386917"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1" name="Google Shape;51;p20"/>
          <p:cNvSpPr txBox="1"/>
          <p:nvPr>
            <p:ph idx="3" type="body"/>
          </p:nvPr>
        </p:nvSpPr>
        <p:spPr>
          <a:xfrm>
            <a:off x="6193368" y="1535113"/>
            <a:ext cx="5389033"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 name="Google Shape;52;p20"/>
          <p:cNvSpPr txBox="1"/>
          <p:nvPr>
            <p:ph idx="4" type="body"/>
          </p:nvPr>
        </p:nvSpPr>
        <p:spPr>
          <a:xfrm>
            <a:off x="6193368" y="2174875"/>
            <a:ext cx="5389033"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3" name="Google Shape;53;p20"/>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0"/>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0"/>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rippl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6" name="Shape 56"/>
        <p:cNvGrpSpPr/>
        <p:nvPr/>
      </p:nvGrpSpPr>
      <p:grpSpPr>
        <a:xfrm>
          <a:off x="0" y="0"/>
          <a:ext cx="0" cy="0"/>
          <a:chOff x="0" y="0"/>
          <a:chExt cx="0" cy="0"/>
        </a:xfrm>
      </p:grpSpPr>
      <p:sp>
        <p:nvSpPr>
          <p:cNvPr id="57" name="Google Shape;57;p21"/>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1"/>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1"/>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60" name="Google Shape;60;p21"/>
          <p:cNvSpPr/>
          <p:nvPr/>
        </p:nvSpPr>
        <p:spPr>
          <a:xfrm>
            <a:off x="2032000" y="2551018"/>
            <a:ext cx="8534400" cy="32647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Calibri"/>
              <a:ea typeface="Calibri"/>
              <a:cs typeface="Calibri"/>
              <a:sym typeface="Calibri"/>
            </a:endParaRPr>
          </a:p>
        </p:txBody>
      </p:sp>
      <p:pic>
        <p:nvPicPr>
          <p:cNvPr descr="http://uconndigitalarts.com/wp-content/uploads/2013/04/original.jpg" id="61" name="Google Shape;61;p21"/>
          <p:cNvPicPr preferRelativeResize="0"/>
          <p:nvPr/>
        </p:nvPicPr>
        <p:blipFill rotWithShape="1">
          <a:blip r:embed="rId2">
            <a:alphaModFix/>
          </a:blip>
          <a:srcRect b="41310" l="0" r="0" t="43978"/>
          <a:stretch/>
        </p:blipFill>
        <p:spPr>
          <a:xfrm flipH="1">
            <a:off x="3732707" y="2575401"/>
            <a:ext cx="4568091" cy="283858"/>
          </a:xfrm>
          <a:prstGeom prst="rect">
            <a:avLst/>
          </a:prstGeom>
          <a:noFill/>
          <a:ln>
            <a:noFill/>
          </a:ln>
        </p:spPr>
      </p:pic>
      <p:pic>
        <p:nvPicPr>
          <p:cNvPr descr="C:\Users\powerpoint.vn\Downloads\1e2cd4b177168ad16ce2e7c504bba4d2.x400.jpeg" id="62" name="Google Shape;62;p21"/>
          <p:cNvPicPr preferRelativeResize="0"/>
          <p:nvPr/>
        </p:nvPicPr>
        <p:blipFill rotWithShape="1">
          <a:blip r:embed="rId3">
            <a:alphaModFix/>
          </a:blip>
          <a:srcRect b="55710" l="0" r="0" t="0"/>
          <a:stretch/>
        </p:blipFill>
        <p:spPr>
          <a:xfrm>
            <a:off x="2568620" y="609600"/>
            <a:ext cx="7257961" cy="2828060"/>
          </a:xfrm>
          <a:prstGeom prst="rect">
            <a:avLst/>
          </a:prstGeom>
          <a:noFill/>
          <a:ln>
            <a:noFill/>
          </a:ln>
        </p:spPr>
      </p:pic>
      <p:sp>
        <p:nvSpPr>
          <p:cNvPr id="63" name="Google Shape;63;p21"/>
          <p:cNvSpPr txBox="1"/>
          <p:nvPr/>
        </p:nvSpPr>
        <p:spPr>
          <a:xfrm>
            <a:off x="4103893" y="3124200"/>
            <a:ext cx="4735308" cy="21390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7200"/>
              <a:buFont typeface="Calibri"/>
              <a:buNone/>
            </a:pPr>
            <a:r>
              <a:rPr b="1" i="0" lang="en-US" sz="7200" u="none" cap="none" strike="noStrike">
                <a:solidFill>
                  <a:schemeClr val="lt1"/>
                </a:solidFill>
                <a:latin typeface="Calibri"/>
                <a:ea typeface="Calibri"/>
                <a:cs typeface="Calibri"/>
                <a:sym typeface="Calibri"/>
              </a:rPr>
              <a:t>DEM</a:t>
            </a:r>
            <a:r>
              <a:rPr b="1" i="0" lang="en-US" sz="11500" u="none" cap="none" strike="noStrike">
                <a:solidFill>
                  <a:schemeClr val="lt1"/>
                </a:solidFill>
                <a:latin typeface="Calibri"/>
                <a:ea typeface="Calibri"/>
                <a:cs typeface="Calibri"/>
                <a:sym typeface="Calibri"/>
              </a:rPr>
              <a:t>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http://www.designofsignage.com/application/symbol/hands/image/600x600/hand-press-button-4.jpg" id="64" name="Google Shape;64;p21"/>
          <p:cNvPicPr preferRelativeResize="0"/>
          <p:nvPr/>
        </p:nvPicPr>
        <p:blipFill rotWithShape="1">
          <a:blip r:embed="rId4">
            <a:alphaModFix/>
          </a:blip>
          <a:srcRect b="0" l="0" r="0" t="0"/>
          <a:stretch/>
        </p:blipFill>
        <p:spPr>
          <a:xfrm>
            <a:off x="6016752" y="3568725"/>
            <a:ext cx="3488947" cy="2616710"/>
          </a:xfrm>
          <a:prstGeom prst="rect">
            <a:avLst/>
          </a:prstGeom>
          <a:noFill/>
          <a:ln>
            <a:noFill/>
          </a:ln>
        </p:spPr>
      </p:pic>
    </p:spTree>
  </p:cSld>
  <p:clrMapOvr>
    <a:masterClrMapping/>
  </p:clrMapOvr>
  <mc:AlternateContent>
    <mc:Choice Requires="p14">
      <p:transition spd="slow">
        <p14:rippl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22"/>
          <p:cNvSpPr txBox="1"/>
          <p:nvPr>
            <p:ph type="title"/>
          </p:nvPr>
        </p:nvSpPr>
        <p:spPr>
          <a:xfrm>
            <a:off x="609601" y="273050"/>
            <a:ext cx="4011084"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2"/>
          <p:cNvSpPr txBox="1"/>
          <p:nvPr>
            <p:ph idx="1" type="body"/>
          </p:nvPr>
        </p:nvSpPr>
        <p:spPr>
          <a:xfrm>
            <a:off x="4766733" y="273051"/>
            <a:ext cx="6815667"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8" name="Google Shape;68;p22"/>
          <p:cNvSpPr txBox="1"/>
          <p:nvPr>
            <p:ph idx="2" type="body"/>
          </p:nvPr>
        </p:nvSpPr>
        <p:spPr>
          <a:xfrm>
            <a:off x="609601" y="1435101"/>
            <a:ext cx="4011084"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22"/>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2"/>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2"/>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2" name="Shape 72"/>
        <p:cNvGrpSpPr/>
        <p:nvPr/>
      </p:nvGrpSpPr>
      <p:grpSpPr>
        <a:xfrm>
          <a:off x="0" y="0"/>
          <a:ext cx="0" cy="0"/>
          <a:chOff x="0" y="0"/>
          <a:chExt cx="0" cy="0"/>
        </a:xfrm>
      </p:grpSpPr>
      <p:sp>
        <p:nvSpPr>
          <p:cNvPr id="73" name="Google Shape;73;p23"/>
          <p:cNvSpPr txBox="1"/>
          <p:nvPr>
            <p:ph type="title"/>
          </p:nvPr>
        </p:nvSpPr>
        <p:spPr>
          <a:xfrm>
            <a:off x="2389717" y="4800600"/>
            <a:ext cx="73152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3"/>
          <p:cNvSpPr/>
          <p:nvPr>
            <p:ph idx="2" type="pic"/>
          </p:nvPr>
        </p:nvSpPr>
        <p:spPr>
          <a:xfrm>
            <a:off x="2389717" y="612775"/>
            <a:ext cx="7315200" cy="4114800"/>
          </a:xfrm>
          <a:prstGeom prst="rect">
            <a:avLst/>
          </a:prstGeom>
          <a:noFill/>
          <a:ln>
            <a:noFill/>
          </a:ln>
        </p:spPr>
      </p:sp>
      <p:sp>
        <p:nvSpPr>
          <p:cNvPr id="75" name="Google Shape;75;p23"/>
          <p:cNvSpPr txBox="1"/>
          <p:nvPr>
            <p:ph idx="1" type="body"/>
          </p:nvPr>
        </p:nvSpPr>
        <p:spPr>
          <a:xfrm>
            <a:off x="2389717" y="5367338"/>
            <a:ext cx="73152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6" name="Google Shape;76;p23"/>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3"/>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3"/>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4"/>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4"/>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4"/>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4"/>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4"/>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2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2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2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
          <p:cNvSpPr txBox="1"/>
          <p:nvPr>
            <p:ph idx="1" type="subTitle"/>
          </p:nvPr>
        </p:nvSpPr>
        <p:spPr>
          <a:xfrm>
            <a:off x="5486400" y="4953000"/>
            <a:ext cx="6705600" cy="990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F5A33"/>
              </a:buClr>
              <a:buSzPts val="2200"/>
              <a:buNone/>
            </a:pPr>
            <a:r>
              <a:rPr lang="en-US"/>
              <a:t>Bài 4: các loại kiểm thử</a:t>
            </a:r>
            <a:endParaRPr/>
          </a:p>
        </p:txBody>
      </p:sp>
      <p:sp>
        <p:nvSpPr>
          <p:cNvPr id="111" name="Google Shape;111;p1"/>
          <p:cNvSpPr txBox="1"/>
          <p:nvPr>
            <p:ph type="title"/>
          </p:nvPr>
        </p:nvSpPr>
        <p:spPr>
          <a:xfrm>
            <a:off x="5506720" y="4284596"/>
            <a:ext cx="6100064" cy="70498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FF5A33"/>
              </a:buClr>
              <a:buSzPts val="3400"/>
              <a:buFont typeface="Calibri"/>
              <a:buNone/>
            </a:pPr>
            <a:r>
              <a:rPr lang="en-US"/>
              <a:t>kiểm thử cơ bản(P1)</a:t>
            </a:r>
            <a:endParaRPr/>
          </a:p>
        </p:txBody>
      </p:sp>
      <p:pic>
        <p:nvPicPr>
          <p:cNvPr id="112" name="Google Shape;112;p1"/>
          <p:cNvPicPr preferRelativeResize="0"/>
          <p:nvPr/>
        </p:nvPicPr>
        <p:blipFill rotWithShape="1">
          <a:blip r:embed="rId3">
            <a:alphaModFix/>
          </a:blip>
          <a:srcRect b="0" l="0" r="0" t="0"/>
          <a:stretch/>
        </p:blipFill>
        <p:spPr>
          <a:xfrm>
            <a:off x="1890932" y="2406165"/>
            <a:ext cx="1693935" cy="2518699"/>
          </a:xfrm>
          <a:prstGeom prst="rect">
            <a:avLst/>
          </a:prstGeom>
          <a:noFill/>
          <a:ln>
            <a:noFill/>
          </a:ln>
        </p:spPr>
      </p:pic>
    </p:spTree>
  </p:cSld>
  <p:clrMapOvr>
    <a:masterClrMapping/>
  </p:clrMapOvr>
  <mc:AlternateContent>
    <mc:Choice Requires="p14">
      <p:transition spd="slow">
        <p14:rippl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g11470f59a61_0_36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static testing</a:t>
            </a:r>
            <a:endParaRPr/>
          </a:p>
        </p:txBody>
      </p:sp>
      <p:sp>
        <p:nvSpPr>
          <p:cNvPr id="179" name="Google Shape;179;g11470f59a61_0_363"/>
          <p:cNvSpPr txBox="1"/>
          <p:nvPr/>
        </p:nvSpPr>
        <p:spPr>
          <a:xfrm>
            <a:off x="383400" y="1610725"/>
            <a:ext cx="11586300" cy="5247300"/>
          </a:xfrm>
          <a:prstGeom prst="rect">
            <a:avLst/>
          </a:prstGeom>
          <a:noFill/>
          <a:ln>
            <a:noFill/>
          </a:ln>
        </p:spPr>
        <p:txBody>
          <a:bodyPr anchorCtr="0" anchor="t" bIns="45700" lIns="91425" spcFirstLastPara="1" rIns="91425" wrap="square" tIns="45700">
            <a:noAutofit/>
          </a:bodyPr>
          <a:lstStyle/>
          <a:p>
            <a:pPr indent="-342900" lvl="1" marL="742950" marR="0" rtl="0" algn="l">
              <a:lnSpc>
                <a:spcPct val="100000"/>
              </a:lnSpc>
              <a:spcBef>
                <a:spcPts val="0"/>
              </a:spcBef>
              <a:spcAft>
                <a:spcPts val="0"/>
              </a:spcAft>
              <a:buClr>
                <a:srgbClr val="FF5A33"/>
              </a:buClr>
              <a:buSzPts val="3300"/>
              <a:buFont typeface="Quattrocento Sans"/>
              <a:buChar char="❖"/>
            </a:pPr>
            <a:r>
              <a:rPr b="0" i="0" lang="en-US" sz="3300" u="none" cap="none" strike="noStrike">
                <a:solidFill>
                  <a:srgbClr val="000000"/>
                </a:solidFill>
                <a:latin typeface="Quattrocento Sans"/>
                <a:ea typeface="Quattrocento Sans"/>
                <a:cs typeface="Quattrocento Sans"/>
                <a:sym typeface="Quattrocento Sans"/>
              </a:rPr>
              <a:t>Bởi vì kiểm thử tĩnh có thể bắt đầu sớm trong quy trình phát triển phần mềm, do đó sẽ có được những phản hồi sớm về vấn đề chất lượng của phần mềm cũng như dự án.</a:t>
            </a:r>
            <a:endParaRPr b="0" i="0" sz="3300" u="none" cap="none" strike="noStrike">
              <a:solidFill>
                <a:srgbClr val="000000"/>
              </a:solidFill>
              <a:latin typeface="Quattrocento Sans"/>
              <a:ea typeface="Quattrocento Sans"/>
              <a:cs typeface="Quattrocento Sans"/>
              <a:sym typeface="Quattrocento Sans"/>
            </a:endParaRPr>
          </a:p>
          <a:p>
            <a:pPr indent="-342900" lvl="1" marL="742950" marR="0" rtl="0" algn="l">
              <a:lnSpc>
                <a:spcPct val="100000"/>
              </a:lnSpc>
              <a:spcBef>
                <a:spcPts val="0"/>
              </a:spcBef>
              <a:spcAft>
                <a:spcPts val="0"/>
              </a:spcAft>
              <a:buClr>
                <a:srgbClr val="FF5A33"/>
              </a:buClr>
              <a:buSzPts val="3300"/>
              <a:buFont typeface="Quattrocento Sans"/>
              <a:buChar char="❖"/>
            </a:pPr>
            <a:r>
              <a:rPr b="0" i="0" lang="en-US" sz="3300" u="none" cap="none" strike="noStrike">
                <a:solidFill>
                  <a:srgbClr val="000000"/>
                </a:solidFill>
                <a:latin typeface="Quattrocento Sans"/>
                <a:ea typeface="Quattrocento Sans"/>
                <a:cs typeface="Quattrocento Sans"/>
                <a:sym typeface="Quattrocento Sans"/>
              </a:rPr>
              <a:t>Phát hiện các lỗi ở giai đoạn đầu, chi phí sửa chữa sẽ thấp.</a:t>
            </a:r>
            <a:endParaRPr b="0" i="0" sz="3300" u="none" cap="none" strike="noStrike">
              <a:solidFill>
                <a:srgbClr val="000000"/>
              </a:solidFill>
              <a:latin typeface="Quattrocento Sans"/>
              <a:ea typeface="Quattrocento Sans"/>
              <a:cs typeface="Quattrocento Sans"/>
              <a:sym typeface="Quattrocento Sans"/>
            </a:endParaRPr>
          </a:p>
          <a:p>
            <a:pPr indent="-342900" lvl="1" marL="742950" marR="0" rtl="0" algn="l">
              <a:lnSpc>
                <a:spcPct val="100000"/>
              </a:lnSpc>
              <a:spcBef>
                <a:spcPts val="0"/>
              </a:spcBef>
              <a:spcAft>
                <a:spcPts val="0"/>
              </a:spcAft>
              <a:buClr>
                <a:srgbClr val="FF5A33"/>
              </a:buClr>
              <a:buSzPts val="3300"/>
              <a:buFont typeface="Quattrocento Sans"/>
              <a:buChar char="❖"/>
            </a:pPr>
            <a:r>
              <a:rPr b="0" i="0" lang="en-US" sz="3300" u="none" cap="none" strike="noStrike">
                <a:solidFill>
                  <a:srgbClr val="000000"/>
                </a:solidFill>
                <a:latin typeface="Quattrocento Sans"/>
                <a:ea typeface="Quattrocento Sans"/>
                <a:cs typeface="Quattrocento Sans"/>
                <a:sym typeface="Quattrocento Sans"/>
              </a:rPr>
              <a:t>Kiểm thử tĩnh góp phần gia tăng nhận thức về các vấn đề chất lượng.</a:t>
            </a:r>
            <a:endParaRPr b="0" i="0" sz="3300" u="none" cap="none" strike="noStrike">
              <a:solidFill>
                <a:srgbClr val="000000"/>
              </a:solidFill>
              <a:latin typeface="Quattrocento Sans"/>
              <a:ea typeface="Quattrocento Sans"/>
              <a:cs typeface="Quattrocento Sans"/>
              <a:sym typeface="Quattrocento Sans"/>
            </a:endParaRPr>
          </a:p>
          <a:p>
            <a:pPr indent="0" lvl="0" marL="742950" marR="0" rtl="0" algn="l">
              <a:lnSpc>
                <a:spcPct val="80000"/>
              </a:lnSpc>
              <a:spcBef>
                <a:spcPts val="480"/>
              </a:spcBef>
              <a:spcAft>
                <a:spcPts val="0"/>
              </a:spcAft>
              <a:buClr>
                <a:srgbClr val="000000"/>
              </a:buClr>
              <a:buSzPts val="1018"/>
              <a:buFont typeface="Arial"/>
              <a:buNone/>
            </a:pPr>
            <a:r>
              <a:t/>
            </a:r>
            <a:endParaRPr b="0" i="0" sz="2258"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180" name="Google Shape;180;g11470f59a61_0_363"/>
          <p:cNvSpPr txBox="1"/>
          <p:nvPr/>
        </p:nvSpPr>
        <p:spPr>
          <a:xfrm>
            <a:off x="617100" y="937150"/>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Ưu điểm của Kiểm thử tĩnh</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9">
                                            <p:txEl>
                                              <p:pRg end="0" st="0"/>
                                            </p:txEl>
                                          </p:spTgt>
                                        </p:tgtEl>
                                        <p:attrNameLst>
                                          <p:attrName>style.visibility</p:attrName>
                                        </p:attrNameLst>
                                      </p:cBhvr>
                                      <p:to>
                                        <p:strVal val="visible"/>
                                      </p:to>
                                    </p:set>
                                    <p:anim calcmode="lin" valueType="num">
                                      <p:cBhvr additive="base">
                                        <p:cTn dur="1000"/>
                                        <p:tgtEl>
                                          <p:spTgt spid="17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9">
                                            <p:txEl>
                                              <p:pRg end="1" st="1"/>
                                            </p:txEl>
                                          </p:spTgt>
                                        </p:tgtEl>
                                        <p:attrNameLst>
                                          <p:attrName>style.visibility</p:attrName>
                                        </p:attrNameLst>
                                      </p:cBhvr>
                                      <p:to>
                                        <p:strVal val="visible"/>
                                      </p:to>
                                    </p:set>
                                    <p:anim calcmode="lin" valueType="num">
                                      <p:cBhvr additive="base">
                                        <p:cTn dur="1000"/>
                                        <p:tgtEl>
                                          <p:spTgt spid="179">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9">
                                            <p:txEl>
                                              <p:pRg end="2" st="2"/>
                                            </p:txEl>
                                          </p:spTgt>
                                        </p:tgtEl>
                                        <p:attrNameLst>
                                          <p:attrName>style.visibility</p:attrName>
                                        </p:attrNameLst>
                                      </p:cBhvr>
                                      <p:to>
                                        <p:strVal val="visible"/>
                                      </p:to>
                                    </p:set>
                                    <p:anim calcmode="lin" valueType="num">
                                      <p:cBhvr additive="base">
                                        <p:cTn dur="1000"/>
                                        <p:tgtEl>
                                          <p:spTgt spid="179">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9">
                                            <p:txEl>
                                              <p:pRg end="3" st="3"/>
                                            </p:txEl>
                                          </p:spTgt>
                                        </p:tgtEl>
                                        <p:attrNameLst>
                                          <p:attrName>style.visibility</p:attrName>
                                        </p:attrNameLst>
                                      </p:cBhvr>
                                      <p:to>
                                        <p:strVal val="visible"/>
                                      </p:to>
                                    </p:set>
                                    <p:anim calcmode="lin" valueType="num">
                                      <p:cBhvr additive="base">
                                        <p:cTn dur="1000"/>
                                        <p:tgtEl>
                                          <p:spTgt spid="179">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11470f59a61_0_37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static testing</a:t>
            </a:r>
            <a:endParaRPr/>
          </a:p>
        </p:txBody>
      </p:sp>
      <p:sp>
        <p:nvSpPr>
          <p:cNvPr id="186" name="Google Shape;186;g11470f59a61_0_376"/>
          <p:cNvSpPr txBox="1"/>
          <p:nvPr/>
        </p:nvSpPr>
        <p:spPr>
          <a:xfrm>
            <a:off x="352150" y="1610700"/>
            <a:ext cx="11635800" cy="5065500"/>
          </a:xfrm>
          <a:prstGeom prst="rect">
            <a:avLst/>
          </a:prstGeom>
          <a:noFill/>
          <a:ln>
            <a:noFill/>
          </a:ln>
        </p:spPr>
        <p:txBody>
          <a:bodyPr anchorCtr="0" anchor="t" bIns="45700" lIns="91425" spcFirstLastPara="1" rIns="91425" wrap="square" tIns="45700">
            <a:normAutofit fontScale="92500" lnSpcReduction="20000"/>
          </a:bodyPr>
          <a:lstStyle/>
          <a:p>
            <a:pPr indent="-338962" lvl="1" marL="742950" marR="0" rtl="0" algn="l">
              <a:lnSpc>
                <a:spcPct val="115000"/>
              </a:lnSpc>
              <a:spcBef>
                <a:spcPts val="1400"/>
              </a:spcBef>
              <a:spcAft>
                <a:spcPts val="0"/>
              </a:spcAft>
              <a:buClr>
                <a:srgbClr val="FF5A33"/>
              </a:buClr>
              <a:buSzPct val="100000"/>
              <a:buFont typeface="Quattrocento Sans"/>
              <a:buChar char="❖"/>
            </a:pPr>
            <a:r>
              <a:rPr b="0" i="0" lang="en-US" sz="3500" u="none" cap="none" strike="noStrike">
                <a:solidFill>
                  <a:srgbClr val="1B1B1B"/>
                </a:solidFill>
                <a:highlight>
                  <a:schemeClr val="lt1"/>
                </a:highlight>
                <a:latin typeface="Quattrocento Sans"/>
                <a:ea typeface="Quattrocento Sans"/>
                <a:cs typeface="Quattrocento Sans"/>
                <a:sym typeface="Quattrocento Sans"/>
              </a:rPr>
              <a:t>Lỗi về tài liệu yêu cầu, như sự không nhất quán, mơ hồ, mâu thuẫn, thiếu sót, không chính xác và dư thừa trong tài liệu.</a:t>
            </a:r>
            <a:endParaRPr b="0" i="0" sz="3500" u="none" cap="none" strike="noStrike">
              <a:solidFill>
                <a:srgbClr val="1B1B1B"/>
              </a:solidFill>
              <a:highlight>
                <a:schemeClr val="lt1"/>
              </a:highlight>
              <a:latin typeface="Quattrocento Sans"/>
              <a:ea typeface="Quattrocento Sans"/>
              <a:cs typeface="Quattrocento Sans"/>
              <a:sym typeface="Quattrocento Sans"/>
            </a:endParaRPr>
          </a:p>
          <a:p>
            <a:pPr indent="-338962" lvl="1" marL="742950" marR="0" rtl="0" algn="l">
              <a:lnSpc>
                <a:spcPct val="115000"/>
              </a:lnSpc>
              <a:spcBef>
                <a:spcPts val="0"/>
              </a:spcBef>
              <a:spcAft>
                <a:spcPts val="0"/>
              </a:spcAft>
              <a:buClr>
                <a:srgbClr val="FF5A33"/>
              </a:buClr>
              <a:buSzPct val="100000"/>
              <a:buFont typeface="Quattrocento Sans"/>
              <a:buChar char="❖"/>
            </a:pPr>
            <a:r>
              <a:rPr b="0" i="0" lang="en-US" sz="3500" u="none" cap="none" strike="noStrike">
                <a:solidFill>
                  <a:srgbClr val="1B1B1B"/>
                </a:solidFill>
                <a:highlight>
                  <a:schemeClr val="lt1"/>
                </a:highlight>
                <a:latin typeface="Quattrocento Sans"/>
                <a:ea typeface="Quattrocento Sans"/>
                <a:cs typeface="Quattrocento Sans"/>
                <a:sym typeface="Quattrocento Sans"/>
              </a:rPr>
              <a:t>Lỗi thiết kế, như thuật toán không hiệu quả, cấu trúc cơ sở dữ liệu.</a:t>
            </a:r>
            <a:endParaRPr b="0" i="0" sz="3500" u="none" cap="none" strike="noStrike">
              <a:solidFill>
                <a:srgbClr val="1B1B1B"/>
              </a:solidFill>
              <a:highlight>
                <a:schemeClr val="lt1"/>
              </a:highlight>
              <a:latin typeface="Quattrocento Sans"/>
              <a:ea typeface="Quattrocento Sans"/>
              <a:cs typeface="Quattrocento Sans"/>
              <a:sym typeface="Quattrocento Sans"/>
            </a:endParaRPr>
          </a:p>
          <a:p>
            <a:pPr indent="-338962" lvl="1" marL="742950" marR="0" rtl="0" algn="l">
              <a:lnSpc>
                <a:spcPct val="115000"/>
              </a:lnSpc>
              <a:spcBef>
                <a:spcPts val="0"/>
              </a:spcBef>
              <a:spcAft>
                <a:spcPts val="0"/>
              </a:spcAft>
              <a:buClr>
                <a:srgbClr val="FF5A33"/>
              </a:buClr>
              <a:buSzPct val="100000"/>
              <a:buFont typeface="Quattrocento Sans"/>
              <a:buChar char="❖"/>
            </a:pPr>
            <a:r>
              <a:rPr b="0" i="0" lang="en-US" sz="3500" u="none" cap="none" strike="noStrike">
                <a:solidFill>
                  <a:srgbClr val="1B1B1B"/>
                </a:solidFill>
                <a:highlight>
                  <a:schemeClr val="lt1"/>
                </a:highlight>
                <a:latin typeface="Quattrocento Sans"/>
                <a:ea typeface="Quattrocento Sans"/>
                <a:cs typeface="Quattrocento Sans"/>
                <a:sym typeface="Quattrocento Sans"/>
              </a:rPr>
              <a:t>Lỗi code, như các biến có giá trị không xác định, các biến được khai báo nhưng không bao giờ sử dụng, code không thể truy cập, code bị trùng lặp.</a:t>
            </a:r>
            <a:endParaRPr b="0" i="0" sz="3500" u="none" cap="none" strike="noStrike">
              <a:solidFill>
                <a:srgbClr val="1B1B1B"/>
              </a:solidFill>
              <a:highlight>
                <a:schemeClr val="lt1"/>
              </a:highlight>
              <a:latin typeface="Quattrocento Sans"/>
              <a:ea typeface="Quattrocento Sans"/>
              <a:cs typeface="Quattrocento Sans"/>
              <a:sym typeface="Quattrocento Sans"/>
            </a:endParaRPr>
          </a:p>
          <a:p>
            <a:pPr indent="-338962" lvl="1" marL="742950" marR="0" rtl="0" algn="l">
              <a:lnSpc>
                <a:spcPct val="115000"/>
              </a:lnSpc>
              <a:spcBef>
                <a:spcPts val="0"/>
              </a:spcBef>
              <a:spcAft>
                <a:spcPts val="0"/>
              </a:spcAft>
              <a:buClr>
                <a:srgbClr val="FF5A33"/>
              </a:buClr>
              <a:buSzPct val="100000"/>
              <a:buFont typeface="Quattrocento Sans"/>
              <a:buChar char="❖"/>
            </a:pPr>
            <a:r>
              <a:rPr b="0" i="0" lang="en-US" sz="3500" u="none" cap="none" strike="noStrike">
                <a:solidFill>
                  <a:srgbClr val="1B1B1B"/>
                </a:solidFill>
                <a:highlight>
                  <a:schemeClr val="lt1"/>
                </a:highlight>
                <a:latin typeface="Quattrocento Sans"/>
                <a:ea typeface="Quattrocento Sans"/>
                <a:cs typeface="Quattrocento Sans"/>
                <a:sym typeface="Quattrocento Sans"/>
              </a:rPr>
              <a:t>Độ lệch so với tiêu chuẩn như thiếu tuân thủ theo các tiêu chuẩn code.</a:t>
            </a:r>
            <a:endParaRPr b="0" i="0" sz="3500" u="none" cap="none" strike="noStrike">
              <a:solidFill>
                <a:srgbClr val="1B1B1B"/>
              </a:solidFill>
              <a:highlight>
                <a:schemeClr val="lt1"/>
              </a:highlight>
              <a:latin typeface="Quattrocento Sans"/>
              <a:ea typeface="Quattrocento Sans"/>
              <a:cs typeface="Quattrocento Sans"/>
              <a:sym typeface="Quattrocento Sans"/>
            </a:endParaRPr>
          </a:p>
          <a:p>
            <a:pPr indent="-338962" lvl="1" marL="742950" marR="0" rtl="0" algn="l">
              <a:lnSpc>
                <a:spcPct val="115000"/>
              </a:lnSpc>
              <a:spcBef>
                <a:spcPts val="0"/>
              </a:spcBef>
              <a:spcAft>
                <a:spcPts val="0"/>
              </a:spcAft>
              <a:buClr>
                <a:srgbClr val="FF5A33"/>
              </a:buClr>
              <a:buSzPct val="100000"/>
              <a:buFont typeface="Quattrocento Sans"/>
              <a:buChar char="❖"/>
            </a:pPr>
            <a:r>
              <a:rPr b="0" i="0" lang="en-US" sz="3500" u="none" cap="none" strike="noStrike">
                <a:solidFill>
                  <a:srgbClr val="1B1B1B"/>
                </a:solidFill>
                <a:highlight>
                  <a:schemeClr val="lt1"/>
                </a:highlight>
                <a:latin typeface="Quattrocento Sans"/>
                <a:ea typeface="Quattrocento Sans"/>
                <a:cs typeface="Quattrocento Sans"/>
                <a:sym typeface="Quattrocento Sans"/>
              </a:rPr>
              <a:t>Giao diện không chính xác.</a:t>
            </a:r>
            <a:endParaRPr b="0" i="0" sz="3500" u="none" cap="none" strike="noStrike">
              <a:solidFill>
                <a:srgbClr val="000000"/>
              </a:solidFill>
              <a:latin typeface="Quattrocento Sans"/>
              <a:ea typeface="Quattrocento Sans"/>
              <a:cs typeface="Quattrocento Sans"/>
              <a:sym typeface="Quattrocento Sans"/>
            </a:endParaRPr>
          </a:p>
          <a:p>
            <a:pPr indent="0" lvl="0" marL="742950" marR="0" rtl="0" algn="l">
              <a:lnSpc>
                <a:spcPct val="80000"/>
              </a:lnSpc>
              <a:spcBef>
                <a:spcPts val="700"/>
              </a:spcBef>
              <a:spcAft>
                <a:spcPts val="0"/>
              </a:spcAft>
              <a:buClr>
                <a:srgbClr val="000000"/>
              </a:buClr>
              <a:buSzPct val="45046"/>
              <a:buFont typeface="Arial"/>
              <a:buNone/>
            </a:pPr>
            <a:r>
              <a:t/>
            </a:r>
            <a:endParaRPr b="0" i="0" sz="2258"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187" name="Google Shape;187;g11470f59a61_0_376"/>
          <p:cNvSpPr txBox="1"/>
          <p:nvPr/>
        </p:nvSpPr>
        <p:spPr>
          <a:xfrm>
            <a:off x="617100" y="789225"/>
            <a:ext cx="11370900" cy="9852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5200"/>
              <a:buFont typeface="Quattrocento Sans"/>
              <a:buChar char="❑"/>
            </a:pPr>
            <a:r>
              <a:rPr b="0" i="0" lang="en-US" sz="4000" u="none" cap="none" strike="noStrike">
                <a:solidFill>
                  <a:srgbClr val="333333"/>
                </a:solidFill>
                <a:highlight>
                  <a:schemeClr val="lt1"/>
                </a:highlight>
                <a:latin typeface="Quattrocento Sans"/>
                <a:ea typeface="Quattrocento Sans"/>
                <a:cs typeface="Quattrocento Sans"/>
                <a:sym typeface="Quattrocento Sans"/>
              </a:rPr>
              <a:t>Các lỗi điển hình được tìm thấy bởi Kiểm thử tĩnh</a:t>
            </a:r>
            <a:endParaRPr b="0" i="0" sz="52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6">
                                            <p:txEl>
                                              <p:pRg end="0" st="0"/>
                                            </p:txEl>
                                          </p:spTgt>
                                        </p:tgtEl>
                                        <p:attrNameLst>
                                          <p:attrName>style.visibility</p:attrName>
                                        </p:attrNameLst>
                                      </p:cBhvr>
                                      <p:to>
                                        <p:strVal val="visible"/>
                                      </p:to>
                                    </p:set>
                                    <p:anim calcmode="lin" valueType="num">
                                      <p:cBhvr additive="base">
                                        <p:cTn dur="1000"/>
                                        <p:tgtEl>
                                          <p:spTgt spid="186">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6">
                                            <p:txEl>
                                              <p:pRg end="1" st="1"/>
                                            </p:txEl>
                                          </p:spTgt>
                                        </p:tgtEl>
                                        <p:attrNameLst>
                                          <p:attrName>style.visibility</p:attrName>
                                        </p:attrNameLst>
                                      </p:cBhvr>
                                      <p:to>
                                        <p:strVal val="visible"/>
                                      </p:to>
                                    </p:set>
                                    <p:anim calcmode="lin" valueType="num">
                                      <p:cBhvr additive="base">
                                        <p:cTn dur="1000"/>
                                        <p:tgtEl>
                                          <p:spTgt spid="186">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6">
                                            <p:txEl>
                                              <p:pRg end="2" st="2"/>
                                            </p:txEl>
                                          </p:spTgt>
                                        </p:tgtEl>
                                        <p:attrNameLst>
                                          <p:attrName>style.visibility</p:attrName>
                                        </p:attrNameLst>
                                      </p:cBhvr>
                                      <p:to>
                                        <p:strVal val="visible"/>
                                      </p:to>
                                    </p:set>
                                    <p:anim calcmode="lin" valueType="num">
                                      <p:cBhvr additive="base">
                                        <p:cTn dur="1000"/>
                                        <p:tgtEl>
                                          <p:spTgt spid="186">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6">
                                            <p:txEl>
                                              <p:pRg end="3" st="3"/>
                                            </p:txEl>
                                          </p:spTgt>
                                        </p:tgtEl>
                                        <p:attrNameLst>
                                          <p:attrName>style.visibility</p:attrName>
                                        </p:attrNameLst>
                                      </p:cBhvr>
                                      <p:to>
                                        <p:strVal val="visible"/>
                                      </p:to>
                                    </p:set>
                                    <p:anim calcmode="lin" valueType="num">
                                      <p:cBhvr additive="base">
                                        <p:cTn dur="1000"/>
                                        <p:tgtEl>
                                          <p:spTgt spid="186">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6">
                                            <p:txEl>
                                              <p:pRg end="4" st="4"/>
                                            </p:txEl>
                                          </p:spTgt>
                                        </p:tgtEl>
                                        <p:attrNameLst>
                                          <p:attrName>style.visibility</p:attrName>
                                        </p:attrNameLst>
                                      </p:cBhvr>
                                      <p:to>
                                        <p:strVal val="visible"/>
                                      </p:to>
                                    </p:set>
                                    <p:anim calcmode="lin" valueType="num">
                                      <p:cBhvr additive="base">
                                        <p:cTn dur="1000"/>
                                        <p:tgtEl>
                                          <p:spTgt spid="186">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6">
                                            <p:txEl>
                                              <p:pRg end="5" st="5"/>
                                            </p:txEl>
                                          </p:spTgt>
                                        </p:tgtEl>
                                        <p:attrNameLst>
                                          <p:attrName>style.visibility</p:attrName>
                                        </p:attrNameLst>
                                      </p:cBhvr>
                                      <p:to>
                                        <p:strVal val="visible"/>
                                      </p:to>
                                    </p:set>
                                    <p:anim calcmode="lin" valueType="num">
                                      <p:cBhvr additive="base">
                                        <p:cTn dur="1000"/>
                                        <p:tgtEl>
                                          <p:spTgt spid="186">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112c730af4f_0_423"/>
          <p:cNvSpPr/>
          <p:nvPr/>
        </p:nvSpPr>
        <p:spPr>
          <a:xfrm>
            <a:off x="3581275" y="3031550"/>
            <a:ext cx="8633700" cy="58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kiểm thử hộp đen</a:t>
            </a:r>
            <a:endParaRPr b="1" i="0" sz="5400" u="none" cap="small" strike="noStrike">
              <a:solidFill>
                <a:srgbClr val="FFA15D"/>
              </a:solidFill>
              <a:latin typeface="Calibri"/>
              <a:ea typeface="Calibri"/>
              <a:cs typeface="Calibri"/>
              <a:sym typeface="Calibri"/>
            </a:endParaRPr>
          </a:p>
        </p:txBody>
      </p:sp>
      <p:cxnSp>
        <p:nvCxnSpPr>
          <p:cNvPr id="193" name="Google Shape;193;g112c730af4f_0_423"/>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194" name="Google Shape;194;g112c730af4f_0_423"/>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112c730af4f_0_43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pic>
        <p:nvPicPr>
          <p:cNvPr id="200" name="Google Shape;200;g112c730af4f_0_434"/>
          <p:cNvPicPr preferRelativeResize="0"/>
          <p:nvPr/>
        </p:nvPicPr>
        <p:blipFill rotWithShape="1">
          <a:blip r:embed="rId3">
            <a:alphaModFix/>
          </a:blip>
          <a:srcRect b="0" l="0" r="0" t="0"/>
          <a:stretch/>
        </p:blipFill>
        <p:spPr>
          <a:xfrm>
            <a:off x="1115100" y="854974"/>
            <a:ext cx="9961775" cy="5666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11470f59a61_0_43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06" name="Google Shape;206;g11470f59a61_0_432"/>
          <p:cNvSpPr txBox="1"/>
          <p:nvPr/>
        </p:nvSpPr>
        <p:spPr>
          <a:xfrm>
            <a:off x="617100" y="1701675"/>
            <a:ext cx="11574900" cy="51564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Kiểm thử hộp đen là một phương pháp kiểm thử phần mềm được thực hiện mà không biết được cấu tạo bên trong của phần mềm, là cách mà các tester kiểm tra xem hệ thống như một chiếc hộp đen, không có cách nào nhìn thấy bên trong của cái hộp.</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207" name="Google Shape;207;g11470f59a61_0_432"/>
          <p:cNvSpPr txBox="1"/>
          <p:nvPr/>
        </p:nvSpPr>
        <p:spPr>
          <a:xfrm>
            <a:off x="617100" y="937150"/>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BlackBox Testing - Kiểm thử hộp đen</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06">
                                            <p:txEl>
                                              <p:pRg end="0" st="0"/>
                                            </p:txEl>
                                          </p:spTgt>
                                        </p:tgtEl>
                                        <p:attrNameLst>
                                          <p:attrName>style.visibility</p:attrName>
                                        </p:attrNameLst>
                                      </p:cBhvr>
                                      <p:to>
                                        <p:strVal val="visible"/>
                                      </p:to>
                                    </p:set>
                                    <p:anim calcmode="lin" valueType="num">
                                      <p:cBhvr additive="base">
                                        <p:cTn dur="1000"/>
                                        <p:tgtEl>
                                          <p:spTgt spid="206">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11470f59a61_0_43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13" name="Google Shape;213;g11470f59a61_0_438"/>
          <p:cNvSpPr txBox="1"/>
          <p:nvPr/>
        </p:nvSpPr>
        <p:spPr>
          <a:xfrm>
            <a:off x="653475" y="846700"/>
            <a:ext cx="11425200" cy="59385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Kiểm thử hộp đen thực hiện theo hướng dữ liệu input  và output.</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Kiểm thử viên đối với hệ thống là không dùng bất kỳ một kiến thức về cấu trúc lập trình bên trong hệ thống, xem hệ thống là một cấu trúc hoàn chỉnh, không thể can thiệp vào bên trong.</a:t>
            </a:r>
            <a:endParaRPr b="0" i="0" sz="3600" u="none" cap="none" strike="noStrike">
              <a:solidFill>
                <a:srgbClr val="1B1B1B"/>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2441"/>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3">
                                            <p:txEl>
                                              <p:pRg end="0" st="0"/>
                                            </p:txEl>
                                          </p:spTgt>
                                        </p:tgtEl>
                                        <p:attrNameLst>
                                          <p:attrName>style.visibility</p:attrName>
                                        </p:attrNameLst>
                                      </p:cBhvr>
                                      <p:to>
                                        <p:strVal val="visible"/>
                                      </p:to>
                                    </p:set>
                                    <p:anim calcmode="lin" valueType="num">
                                      <p:cBhvr additive="base">
                                        <p:cTn dur="1000"/>
                                        <p:tgtEl>
                                          <p:spTgt spid="213">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3">
                                            <p:txEl>
                                              <p:pRg end="1" st="1"/>
                                            </p:txEl>
                                          </p:spTgt>
                                        </p:tgtEl>
                                        <p:attrNameLst>
                                          <p:attrName>style.visibility</p:attrName>
                                        </p:attrNameLst>
                                      </p:cBhvr>
                                      <p:to>
                                        <p:strVal val="visible"/>
                                      </p:to>
                                    </p:set>
                                    <p:anim calcmode="lin" valueType="num">
                                      <p:cBhvr additive="base">
                                        <p:cTn dur="1000"/>
                                        <p:tgtEl>
                                          <p:spTgt spid="213">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3">
                                            <p:txEl>
                                              <p:pRg end="2" st="2"/>
                                            </p:txEl>
                                          </p:spTgt>
                                        </p:tgtEl>
                                        <p:attrNameLst>
                                          <p:attrName>style.visibility</p:attrName>
                                        </p:attrNameLst>
                                      </p:cBhvr>
                                      <p:to>
                                        <p:strVal val="visible"/>
                                      </p:to>
                                    </p:set>
                                    <p:anim calcmode="lin" valueType="num">
                                      <p:cBhvr additive="base">
                                        <p:cTn dur="1000"/>
                                        <p:tgtEl>
                                          <p:spTgt spid="213">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11470f59a61_0_44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19" name="Google Shape;219;g11470f59a61_0_444"/>
          <p:cNvSpPr txBox="1"/>
          <p:nvPr/>
        </p:nvSpPr>
        <p:spPr>
          <a:xfrm>
            <a:off x="453400" y="1701675"/>
            <a:ext cx="11574900" cy="51564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Đối tượng được kiểm thử là 1 thành phần phần mềm (TPPM). TPPM có thể là 1 chức năng, 1 module chức năng, 1 phân hệ chức năng… Nói chung, chiến lược kiểm thử hộp đen thích hợp cho mọi cấp độ kiểm thử từ kiểm thử đơn vị, kiểm thử tích hợp, kiểm thử hệ thống, kiếm thử độ chấp nhận của người dùng.</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220" name="Google Shape;220;g11470f59a61_0_444"/>
          <p:cNvSpPr txBox="1"/>
          <p:nvPr/>
        </p:nvSpPr>
        <p:spPr>
          <a:xfrm>
            <a:off x="617100" y="901275"/>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Đối tượng Kiểm thử hộp đen</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9">
                                            <p:txEl>
                                              <p:pRg end="0" st="0"/>
                                            </p:txEl>
                                          </p:spTgt>
                                        </p:tgtEl>
                                        <p:attrNameLst>
                                          <p:attrName>style.visibility</p:attrName>
                                        </p:attrNameLst>
                                      </p:cBhvr>
                                      <p:to>
                                        <p:strVal val="visible"/>
                                      </p:to>
                                    </p:set>
                                    <p:anim calcmode="lin" valueType="num">
                                      <p:cBhvr additive="base">
                                        <p:cTn dur="1000"/>
                                        <p:tgtEl>
                                          <p:spTgt spid="21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11470f59a61_0_45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26" name="Google Shape;226;g11470f59a61_0_451"/>
          <p:cNvSpPr txBox="1"/>
          <p:nvPr/>
        </p:nvSpPr>
        <p:spPr>
          <a:xfrm>
            <a:off x="271475" y="1632125"/>
            <a:ext cx="11716500" cy="5226000"/>
          </a:xfrm>
          <a:prstGeom prst="rect">
            <a:avLst/>
          </a:prstGeom>
          <a:noFill/>
          <a:ln>
            <a:noFill/>
          </a:ln>
        </p:spPr>
        <p:txBody>
          <a:bodyPr anchorCtr="0" anchor="t" bIns="45700" lIns="91425" spcFirstLastPara="1" rIns="91425" wrap="square" tIns="45700">
            <a:normAutofit fontScale="32500"/>
          </a:bodyPr>
          <a:lstStyle/>
          <a:p>
            <a:pPr indent="-332595" lvl="1" marL="742950" marR="0" rtl="0" algn="l">
              <a:lnSpc>
                <a:spcPct val="100000"/>
              </a:lnSpc>
              <a:spcBef>
                <a:spcPts val="0"/>
              </a:spcBef>
              <a:spcAft>
                <a:spcPts val="0"/>
              </a:spcAft>
              <a:buClr>
                <a:srgbClr val="FF5A33"/>
              </a:buClr>
              <a:buSzPct val="100000"/>
              <a:buFont typeface="Quattrocento Sans"/>
              <a:buChar char="❖"/>
            </a:pPr>
            <a:r>
              <a:rPr b="0" i="0" lang="en-US" sz="9653" u="none" cap="none" strike="noStrike">
                <a:solidFill>
                  <a:srgbClr val="000000"/>
                </a:solidFill>
                <a:latin typeface="Quattrocento Sans"/>
                <a:ea typeface="Quattrocento Sans"/>
                <a:cs typeface="Quattrocento Sans"/>
                <a:sym typeface="Quattrocento Sans"/>
              </a:rPr>
              <a:t>Bước 1: Phân tích đặc tả về các yêu cầu chức năng mà TPPM cần thực hiện.</a:t>
            </a:r>
            <a:endParaRPr b="0" i="0" sz="9653" u="none" cap="none" strike="noStrike">
              <a:solidFill>
                <a:srgbClr val="000000"/>
              </a:solidFill>
              <a:latin typeface="Quattrocento Sans"/>
              <a:ea typeface="Quattrocento Sans"/>
              <a:cs typeface="Quattrocento Sans"/>
              <a:sym typeface="Quattrocento Sans"/>
            </a:endParaRPr>
          </a:p>
          <a:p>
            <a:pPr indent="-332595" lvl="1" marL="742950" marR="0" rtl="0" algn="l">
              <a:lnSpc>
                <a:spcPct val="100000"/>
              </a:lnSpc>
              <a:spcBef>
                <a:spcPts val="0"/>
              </a:spcBef>
              <a:spcAft>
                <a:spcPts val="0"/>
              </a:spcAft>
              <a:buClr>
                <a:srgbClr val="FF5A33"/>
              </a:buClr>
              <a:buSzPct val="100000"/>
              <a:buFont typeface="Quattrocento Sans"/>
              <a:buChar char="❖"/>
            </a:pPr>
            <a:r>
              <a:rPr b="0" i="0" lang="en-US" sz="9653" u="none" cap="none" strike="noStrike">
                <a:solidFill>
                  <a:srgbClr val="000000"/>
                </a:solidFill>
                <a:latin typeface="Quattrocento Sans"/>
                <a:ea typeface="Quattrocento Sans"/>
                <a:cs typeface="Quattrocento Sans"/>
                <a:sym typeface="Quattrocento Sans"/>
              </a:rPr>
              <a:t>Bước 2: Dùng 1 kỹ thuật định nghĩa các testcase xác định(sẽ giới thiệu sau) để định nghĩa các testcase. Định nghĩa mỗi testcase là xác định 3 thông tin sau :</a:t>
            </a:r>
            <a:endParaRPr b="0" i="0" sz="9653" u="none" cap="none" strike="noStrike">
              <a:solidFill>
                <a:srgbClr val="000000"/>
              </a:solidFill>
              <a:latin typeface="Quattrocento Sans"/>
              <a:ea typeface="Quattrocento Sans"/>
              <a:cs typeface="Quattrocento Sans"/>
              <a:sym typeface="Quattrocento Sans"/>
            </a:endParaRPr>
          </a:p>
          <a:p>
            <a:pPr indent="-313545" lvl="3" marL="1600200" marR="0" rtl="0" algn="l">
              <a:lnSpc>
                <a:spcPct val="100000"/>
              </a:lnSpc>
              <a:spcBef>
                <a:spcPts val="0"/>
              </a:spcBef>
              <a:spcAft>
                <a:spcPts val="0"/>
              </a:spcAft>
              <a:buClr>
                <a:srgbClr val="FF5A33"/>
              </a:buClr>
              <a:buSzPct val="100000"/>
              <a:buFont typeface="Quattrocento Sans"/>
              <a:buChar char="✔"/>
            </a:pPr>
            <a:r>
              <a:rPr b="0" i="0" lang="en-US" sz="9653" u="none" cap="none" strike="noStrike">
                <a:solidFill>
                  <a:srgbClr val="000000"/>
                </a:solidFill>
                <a:latin typeface="Quattrocento Sans"/>
                <a:ea typeface="Quattrocento Sans"/>
                <a:cs typeface="Quattrocento Sans"/>
                <a:sym typeface="Quattrocento Sans"/>
              </a:rPr>
              <a:t>Giá trị dữ liệu nhập để TPPM xử lý (hoặc hợp lệ hoặc không hợp lệ).</a:t>
            </a:r>
            <a:endParaRPr b="0" i="0" sz="9653" u="none" cap="none" strike="noStrike">
              <a:solidFill>
                <a:srgbClr val="000000"/>
              </a:solidFill>
              <a:latin typeface="Quattrocento Sans"/>
              <a:ea typeface="Quattrocento Sans"/>
              <a:cs typeface="Quattrocento Sans"/>
              <a:sym typeface="Quattrocento Sans"/>
            </a:endParaRPr>
          </a:p>
          <a:p>
            <a:pPr indent="-313545" lvl="3" marL="1600200" marR="0" rtl="0" algn="l">
              <a:lnSpc>
                <a:spcPct val="100000"/>
              </a:lnSpc>
              <a:spcBef>
                <a:spcPts val="0"/>
              </a:spcBef>
              <a:spcAft>
                <a:spcPts val="0"/>
              </a:spcAft>
              <a:buClr>
                <a:srgbClr val="FF5A33"/>
              </a:buClr>
              <a:buSzPct val="100000"/>
              <a:buFont typeface="Quattrocento Sans"/>
              <a:buChar char="✔"/>
            </a:pPr>
            <a:r>
              <a:rPr b="0" i="0" lang="en-US" sz="9653" u="none" cap="none" strike="noStrike">
                <a:solidFill>
                  <a:srgbClr val="000000"/>
                </a:solidFill>
                <a:latin typeface="Quattrocento Sans"/>
                <a:ea typeface="Quattrocento Sans"/>
                <a:cs typeface="Quattrocento Sans"/>
                <a:sym typeface="Quattrocento Sans"/>
              </a:rPr>
              <a:t>Trạng thái của thành phần phần mềm(TPPM) cần có để thực hiện testcase.</a:t>
            </a:r>
            <a:endParaRPr b="0" i="0" sz="9653" u="none" cap="none" strike="noStrike">
              <a:solidFill>
                <a:srgbClr val="000000"/>
              </a:solidFill>
              <a:latin typeface="Quattrocento Sans"/>
              <a:ea typeface="Quattrocento Sans"/>
              <a:cs typeface="Quattrocento Sans"/>
              <a:sym typeface="Quattrocento Sans"/>
            </a:endParaRPr>
          </a:p>
          <a:p>
            <a:pPr indent="-313545" lvl="3" marL="1600200" marR="0" rtl="0" algn="l">
              <a:lnSpc>
                <a:spcPct val="100000"/>
              </a:lnSpc>
              <a:spcBef>
                <a:spcPts val="0"/>
              </a:spcBef>
              <a:spcAft>
                <a:spcPts val="0"/>
              </a:spcAft>
              <a:buClr>
                <a:srgbClr val="FF5A33"/>
              </a:buClr>
              <a:buSzPct val="100000"/>
              <a:buFont typeface="Quattrocento Sans"/>
              <a:buChar char="✔"/>
            </a:pPr>
            <a:r>
              <a:rPr b="0" i="0" lang="en-US" sz="9653" u="none" cap="none" strike="noStrike">
                <a:solidFill>
                  <a:srgbClr val="000000"/>
                </a:solidFill>
                <a:latin typeface="Quattrocento Sans"/>
                <a:ea typeface="Quattrocento Sans"/>
                <a:cs typeface="Quattrocento Sans"/>
                <a:sym typeface="Quattrocento Sans"/>
              </a:rPr>
              <a:t>Giá trị dữ liệu xuất mà TPPM phải tạo được.</a:t>
            </a:r>
            <a:endParaRPr b="0" i="0" sz="3108" u="none" cap="none" strike="noStrike">
              <a:solidFill>
                <a:srgbClr val="1B1B1B"/>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ct val="100000"/>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227" name="Google Shape;227;g11470f59a61_0_451"/>
          <p:cNvSpPr txBox="1"/>
          <p:nvPr/>
        </p:nvSpPr>
        <p:spPr>
          <a:xfrm>
            <a:off x="613350" y="831713"/>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Các bước Kiểm thử hộp đen</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26">
                                            <p:txEl>
                                              <p:pRg end="0" st="0"/>
                                            </p:txEl>
                                          </p:spTgt>
                                        </p:tgtEl>
                                        <p:attrNameLst>
                                          <p:attrName>style.visibility</p:attrName>
                                        </p:attrNameLst>
                                      </p:cBhvr>
                                      <p:to>
                                        <p:strVal val="visible"/>
                                      </p:to>
                                    </p:set>
                                    <p:anim calcmode="lin" valueType="num">
                                      <p:cBhvr additive="base">
                                        <p:cTn dur="1000"/>
                                        <p:tgtEl>
                                          <p:spTgt spid="226">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26">
                                            <p:txEl>
                                              <p:pRg end="1" st="1"/>
                                            </p:txEl>
                                          </p:spTgt>
                                        </p:tgtEl>
                                        <p:attrNameLst>
                                          <p:attrName>style.visibility</p:attrName>
                                        </p:attrNameLst>
                                      </p:cBhvr>
                                      <p:to>
                                        <p:strVal val="visible"/>
                                      </p:to>
                                    </p:set>
                                    <p:anim calcmode="lin" valueType="num">
                                      <p:cBhvr additive="base">
                                        <p:cTn dur="1000"/>
                                        <p:tgtEl>
                                          <p:spTgt spid="226">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26">
                                            <p:txEl>
                                              <p:pRg end="2" st="2"/>
                                            </p:txEl>
                                          </p:spTgt>
                                        </p:tgtEl>
                                        <p:attrNameLst>
                                          <p:attrName>style.visibility</p:attrName>
                                        </p:attrNameLst>
                                      </p:cBhvr>
                                      <p:to>
                                        <p:strVal val="visible"/>
                                      </p:to>
                                    </p:set>
                                    <p:anim calcmode="lin" valueType="num">
                                      <p:cBhvr additive="base">
                                        <p:cTn dur="1000"/>
                                        <p:tgtEl>
                                          <p:spTgt spid="226">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26">
                                            <p:txEl>
                                              <p:pRg end="3" st="3"/>
                                            </p:txEl>
                                          </p:spTgt>
                                        </p:tgtEl>
                                        <p:attrNameLst>
                                          <p:attrName>style.visibility</p:attrName>
                                        </p:attrNameLst>
                                      </p:cBhvr>
                                      <p:to>
                                        <p:strVal val="visible"/>
                                      </p:to>
                                    </p:set>
                                    <p:anim calcmode="lin" valueType="num">
                                      <p:cBhvr additive="base">
                                        <p:cTn dur="1000"/>
                                        <p:tgtEl>
                                          <p:spTgt spid="226">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26">
                                            <p:txEl>
                                              <p:pRg end="4" st="4"/>
                                            </p:txEl>
                                          </p:spTgt>
                                        </p:tgtEl>
                                        <p:attrNameLst>
                                          <p:attrName>style.visibility</p:attrName>
                                        </p:attrNameLst>
                                      </p:cBhvr>
                                      <p:to>
                                        <p:strVal val="visible"/>
                                      </p:to>
                                    </p:set>
                                    <p:anim calcmode="lin" valueType="num">
                                      <p:cBhvr additive="base">
                                        <p:cTn dur="1000"/>
                                        <p:tgtEl>
                                          <p:spTgt spid="226">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26">
                                            <p:txEl>
                                              <p:pRg end="5" st="5"/>
                                            </p:txEl>
                                          </p:spTgt>
                                        </p:tgtEl>
                                        <p:attrNameLst>
                                          <p:attrName>style.visibility</p:attrName>
                                        </p:attrNameLst>
                                      </p:cBhvr>
                                      <p:to>
                                        <p:strVal val="visible"/>
                                      </p:to>
                                    </p:set>
                                    <p:anim calcmode="lin" valueType="num">
                                      <p:cBhvr additive="base">
                                        <p:cTn dur="1000"/>
                                        <p:tgtEl>
                                          <p:spTgt spid="226">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11470f59a61_0_46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33" name="Google Shape;233;g11470f59a61_0_466"/>
          <p:cNvSpPr txBox="1"/>
          <p:nvPr/>
        </p:nvSpPr>
        <p:spPr>
          <a:xfrm>
            <a:off x="475500" y="904475"/>
            <a:ext cx="11403300" cy="58626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Bước 3: Kiểm thử các testcase đã định nghĩa.</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Bước 4: So sánh kết quả thu được với kết quả kỳ vọng trong từng testcase, từ đó lập báo cáo về kết quả kiểm thử.</a:t>
            </a:r>
            <a:endParaRPr b="0" i="0" sz="3600" u="none" cap="none" strike="noStrike">
              <a:solidFill>
                <a:srgbClr val="333333"/>
              </a:solidFill>
              <a:highlight>
                <a:srgbClr val="FFFFFF"/>
              </a:highlight>
              <a:latin typeface="Quattrocento Sans"/>
              <a:ea typeface="Quattrocento Sans"/>
              <a:cs typeface="Quattrocento Sans"/>
              <a:sym typeface="Quattrocento Sans"/>
            </a:endParaRPr>
          </a:p>
          <a:p>
            <a:pPr indent="0" lvl="0" marL="742950" marR="0" rtl="0" algn="l">
              <a:lnSpc>
                <a:spcPct val="115000"/>
              </a:lnSpc>
              <a:spcBef>
                <a:spcPts val="0"/>
              </a:spcBef>
              <a:spcAft>
                <a:spcPts val="0"/>
              </a:spcAft>
              <a:buClr>
                <a:srgbClr val="000000"/>
              </a:buClr>
              <a:buSzPts val="3600"/>
              <a:buFont typeface="Arial"/>
              <a:buNone/>
            </a:pPr>
            <a:r>
              <a:t/>
            </a:r>
            <a:endParaRPr b="0" i="0" sz="3600" u="none" cap="none" strike="noStrike">
              <a:solidFill>
                <a:srgbClr val="333333"/>
              </a:solidFill>
              <a:highlight>
                <a:srgbClr val="FFFFFF"/>
              </a:highlight>
              <a:latin typeface="Quattrocento Sans"/>
              <a:ea typeface="Quattrocento Sans"/>
              <a:cs typeface="Quattrocento Sans"/>
              <a:sym typeface="Quattrocento Sans"/>
            </a:endParaRPr>
          </a:p>
          <a:p>
            <a:pPr indent="0" lvl="0" marL="0" marR="0" rtl="0" algn="l">
              <a:lnSpc>
                <a:spcPct val="115000"/>
              </a:lnSpc>
              <a:spcBef>
                <a:spcPts val="0"/>
              </a:spcBef>
              <a:spcAft>
                <a:spcPts val="0"/>
              </a:spcAft>
              <a:buClr>
                <a:srgbClr val="000000"/>
              </a:buClr>
              <a:buSzPts val="1050"/>
              <a:buFont typeface="Arial"/>
              <a:buNone/>
            </a:pPr>
            <a:r>
              <a:t/>
            </a:r>
            <a:endParaRPr b="0" i="0" sz="1050" u="none" cap="none" strike="noStrike">
              <a:solidFill>
                <a:srgbClr val="333333"/>
              </a:solidFill>
              <a:highlight>
                <a:srgbClr val="FFFFFF"/>
              </a:highlight>
              <a:latin typeface="Arial"/>
              <a:ea typeface="Arial"/>
              <a:cs typeface="Arial"/>
              <a:sym typeface="Arial"/>
            </a:endParaRPr>
          </a:p>
          <a:p>
            <a:pPr indent="0" lvl="0" marL="0" marR="0" rtl="0" algn="l">
              <a:lnSpc>
                <a:spcPct val="115000"/>
              </a:lnSpc>
              <a:spcBef>
                <a:spcPts val="1400"/>
              </a:spcBef>
              <a:spcAft>
                <a:spcPts val="0"/>
              </a:spcAft>
              <a:buClr>
                <a:srgbClr val="000000"/>
              </a:buClr>
              <a:buSzPts val="3108"/>
              <a:buFont typeface="Arial"/>
              <a:buNone/>
            </a:pPr>
            <a:r>
              <a:t/>
            </a:r>
            <a:endParaRPr b="0" i="0" sz="3108" u="none" cap="none" strike="noStrike">
              <a:solidFill>
                <a:srgbClr val="1B1B1B"/>
              </a:solidFill>
              <a:latin typeface="Quattrocento Sans"/>
              <a:ea typeface="Quattrocento Sans"/>
              <a:cs typeface="Quattrocento Sans"/>
              <a:sym typeface="Quattrocento Sans"/>
            </a:endParaRPr>
          </a:p>
          <a:p>
            <a:pPr indent="0" lvl="0" marL="742950" marR="0" rtl="0" algn="l">
              <a:lnSpc>
                <a:spcPct val="100000"/>
              </a:lnSpc>
              <a:spcBef>
                <a:spcPts val="700"/>
              </a:spcBef>
              <a:spcAft>
                <a:spcPts val="0"/>
              </a:spcAft>
              <a:buClr>
                <a:srgbClr val="000000"/>
              </a:buClr>
              <a:buSzPts val="2441"/>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pic>
        <p:nvPicPr>
          <p:cNvPr id="234" name="Google Shape;234;g11470f59a61_0_466"/>
          <p:cNvPicPr preferRelativeResize="0"/>
          <p:nvPr/>
        </p:nvPicPr>
        <p:blipFill rotWithShape="1">
          <a:blip r:embed="rId3">
            <a:alphaModFix/>
          </a:blip>
          <a:srcRect b="0" l="0" r="0" t="0"/>
          <a:stretch/>
        </p:blipFill>
        <p:spPr>
          <a:xfrm>
            <a:off x="2816500" y="2765028"/>
            <a:ext cx="8765799" cy="3588150"/>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3">
                                            <p:txEl>
                                              <p:pRg end="0" st="0"/>
                                            </p:txEl>
                                          </p:spTgt>
                                        </p:tgtEl>
                                        <p:attrNameLst>
                                          <p:attrName>style.visibility</p:attrName>
                                        </p:attrNameLst>
                                      </p:cBhvr>
                                      <p:to>
                                        <p:strVal val="visible"/>
                                      </p:to>
                                    </p:set>
                                    <p:anim calcmode="lin" valueType="num">
                                      <p:cBhvr additive="base">
                                        <p:cTn dur="1000"/>
                                        <p:tgtEl>
                                          <p:spTgt spid="233">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3">
                                            <p:txEl>
                                              <p:pRg end="1" st="1"/>
                                            </p:txEl>
                                          </p:spTgt>
                                        </p:tgtEl>
                                        <p:attrNameLst>
                                          <p:attrName>style.visibility</p:attrName>
                                        </p:attrNameLst>
                                      </p:cBhvr>
                                      <p:to>
                                        <p:strVal val="visible"/>
                                      </p:to>
                                    </p:set>
                                    <p:anim calcmode="lin" valueType="num">
                                      <p:cBhvr additive="base">
                                        <p:cTn dur="1000"/>
                                        <p:tgtEl>
                                          <p:spTgt spid="233">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3">
                                            <p:txEl>
                                              <p:pRg end="2" st="2"/>
                                            </p:txEl>
                                          </p:spTgt>
                                        </p:tgtEl>
                                        <p:attrNameLst>
                                          <p:attrName>style.visibility</p:attrName>
                                        </p:attrNameLst>
                                      </p:cBhvr>
                                      <p:to>
                                        <p:strVal val="visible"/>
                                      </p:to>
                                    </p:set>
                                    <p:anim calcmode="lin" valueType="num">
                                      <p:cBhvr additive="base">
                                        <p:cTn dur="1000"/>
                                        <p:tgtEl>
                                          <p:spTgt spid="233">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3">
                                            <p:txEl>
                                              <p:pRg end="3" st="3"/>
                                            </p:txEl>
                                          </p:spTgt>
                                        </p:tgtEl>
                                        <p:attrNameLst>
                                          <p:attrName>style.visibility</p:attrName>
                                        </p:attrNameLst>
                                      </p:cBhvr>
                                      <p:to>
                                        <p:strVal val="visible"/>
                                      </p:to>
                                    </p:set>
                                    <p:anim calcmode="lin" valueType="num">
                                      <p:cBhvr additive="base">
                                        <p:cTn dur="1000"/>
                                        <p:tgtEl>
                                          <p:spTgt spid="233">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3">
                                            <p:txEl>
                                              <p:pRg end="4" st="4"/>
                                            </p:txEl>
                                          </p:spTgt>
                                        </p:tgtEl>
                                        <p:attrNameLst>
                                          <p:attrName>style.visibility</p:attrName>
                                        </p:attrNameLst>
                                      </p:cBhvr>
                                      <p:to>
                                        <p:strVal val="visible"/>
                                      </p:to>
                                    </p:set>
                                    <p:anim calcmode="lin" valueType="num">
                                      <p:cBhvr additive="base">
                                        <p:cTn dur="1000"/>
                                        <p:tgtEl>
                                          <p:spTgt spid="233">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3">
                                            <p:txEl>
                                              <p:pRg end="5" st="5"/>
                                            </p:txEl>
                                          </p:spTgt>
                                        </p:tgtEl>
                                        <p:attrNameLst>
                                          <p:attrName>style.visibility</p:attrName>
                                        </p:attrNameLst>
                                      </p:cBhvr>
                                      <p:to>
                                        <p:strVal val="visible"/>
                                      </p:to>
                                    </p:set>
                                    <p:anim calcmode="lin" valueType="num">
                                      <p:cBhvr additive="base">
                                        <p:cTn dur="1000"/>
                                        <p:tgtEl>
                                          <p:spTgt spid="233">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11470f59a61_0_47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40" name="Google Shape;240;g11470f59a61_0_473"/>
          <p:cNvSpPr txBox="1"/>
          <p:nvPr/>
        </p:nvSpPr>
        <p:spPr>
          <a:xfrm>
            <a:off x="220925" y="1515675"/>
            <a:ext cx="11571000" cy="48654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000000"/>
              </a:buClr>
              <a:buSzPts val="3600"/>
              <a:buFont typeface="Arial"/>
              <a:buNone/>
            </a:pPr>
            <a:r>
              <a:rPr b="0" i="0" lang="en-US" sz="3600" u="none" cap="none" strike="noStrike">
                <a:solidFill>
                  <a:srgbClr val="000000"/>
                </a:solidFill>
                <a:latin typeface="Quattrocento Sans"/>
                <a:ea typeface="Quattrocento Sans"/>
                <a:cs typeface="Quattrocento Sans"/>
                <a:sym typeface="Quattrocento Sans"/>
              </a:rPr>
              <a:t>Vì chiến lược kiểm thử hộp đen thích hợp cho mọi mức độ kiểm thử nên có nhiều kỹ thuật kiểm thử. Sau đây 3 loại phổ biến:</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Phương pháp phân lớp tương đương - Equivalence Class Partitioning</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Phân tích các giá trị biên - Boundary value analysis</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Kỹ thuật dùng các bảng quyết định - Decision Tables</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241" name="Google Shape;241;g11470f59a61_0_473"/>
          <p:cNvSpPr txBox="1"/>
          <p:nvPr/>
        </p:nvSpPr>
        <p:spPr>
          <a:xfrm>
            <a:off x="617100" y="901275"/>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Các phương pháp Kiểm thử hộp đen</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0">
                                            <p:txEl>
                                              <p:pRg end="0" st="0"/>
                                            </p:txEl>
                                          </p:spTgt>
                                        </p:tgtEl>
                                        <p:attrNameLst>
                                          <p:attrName>style.visibility</p:attrName>
                                        </p:attrNameLst>
                                      </p:cBhvr>
                                      <p:to>
                                        <p:strVal val="visible"/>
                                      </p:to>
                                    </p:set>
                                    <p:anim calcmode="lin" valueType="num">
                                      <p:cBhvr additive="base">
                                        <p:cTn dur="1000"/>
                                        <p:tgtEl>
                                          <p:spTgt spid="24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0">
                                            <p:txEl>
                                              <p:pRg end="1" st="1"/>
                                            </p:txEl>
                                          </p:spTgt>
                                        </p:tgtEl>
                                        <p:attrNameLst>
                                          <p:attrName>style.visibility</p:attrName>
                                        </p:attrNameLst>
                                      </p:cBhvr>
                                      <p:to>
                                        <p:strVal val="visible"/>
                                      </p:to>
                                    </p:set>
                                    <p:anim calcmode="lin" valueType="num">
                                      <p:cBhvr additive="base">
                                        <p:cTn dur="1000"/>
                                        <p:tgtEl>
                                          <p:spTgt spid="24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0">
                                            <p:txEl>
                                              <p:pRg end="2" st="2"/>
                                            </p:txEl>
                                          </p:spTgt>
                                        </p:tgtEl>
                                        <p:attrNameLst>
                                          <p:attrName>style.visibility</p:attrName>
                                        </p:attrNameLst>
                                      </p:cBhvr>
                                      <p:to>
                                        <p:strVal val="visible"/>
                                      </p:to>
                                    </p:set>
                                    <p:anim calcmode="lin" valueType="num">
                                      <p:cBhvr additive="base">
                                        <p:cTn dur="1000"/>
                                        <p:tgtEl>
                                          <p:spTgt spid="24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0">
                                            <p:txEl>
                                              <p:pRg end="3" st="3"/>
                                            </p:txEl>
                                          </p:spTgt>
                                        </p:tgtEl>
                                        <p:attrNameLst>
                                          <p:attrName>style.visibility</p:attrName>
                                        </p:attrNameLst>
                                      </p:cBhvr>
                                      <p:to>
                                        <p:strVal val="visible"/>
                                      </p:to>
                                    </p:set>
                                    <p:anim calcmode="lin" valueType="num">
                                      <p:cBhvr additive="base">
                                        <p:cTn dur="1000"/>
                                        <p:tgtEl>
                                          <p:spTgt spid="240">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11470f59a61_0_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a:t>
            </a:r>
            <a:endParaRPr/>
          </a:p>
        </p:txBody>
      </p:sp>
      <p:pic>
        <p:nvPicPr>
          <p:cNvPr descr="D:\Pictures\PNG\present.png" id="118" name="Google Shape;118;g11470f59a61_0_0"/>
          <p:cNvPicPr preferRelativeResize="0"/>
          <p:nvPr/>
        </p:nvPicPr>
        <p:blipFill rotWithShape="1">
          <a:blip r:embed="rId3">
            <a:alphaModFix/>
          </a:blip>
          <a:srcRect b="0" l="0" r="0" t="0"/>
          <a:stretch/>
        </p:blipFill>
        <p:spPr>
          <a:xfrm flipH="1">
            <a:off x="9268820" y="1017269"/>
            <a:ext cx="2313580" cy="5356860"/>
          </a:xfrm>
          <a:prstGeom prst="rect">
            <a:avLst/>
          </a:prstGeom>
          <a:noFill/>
          <a:ln>
            <a:noFill/>
          </a:ln>
        </p:spPr>
      </p:pic>
      <p:sp>
        <p:nvSpPr>
          <p:cNvPr id="119" name="Google Shape;119;g11470f59a61_0_0"/>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0" name="Google Shape;120;g11470f59a61_0_0"/>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 name="Google Shape;121;g11470f59a61_0_0"/>
          <p:cNvSpPr txBox="1"/>
          <p:nvPr/>
        </p:nvSpPr>
        <p:spPr>
          <a:xfrm>
            <a:off x="894600" y="2067600"/>
            <a:ext cx="8437200" cy="3933900"/>
          </a:xfrm>
          <a:prstGeom prst="rect">
            <a:avLst/>
          </a:prstGeom>
          <a:noFill/>
          <a:ln>
            <a:noFill/>
          </a:ln>
        </p:spPr>
        <p:txBody>
          <a:bodyPr anchorCtr="0" anchor="t" bIns="45700" lIns="91425" spcFirstLastPara="1" rIns="91425" wrap="square" tIns="45700">
            <a:noAutofit/>
          </a:bodyPr>
          <a:lstStyle/>
          <a:p>
            <a:pPr indent="-457200" lvl="0" marL="457200" marR="0" rtl="0" algn="l">
              <a:lnSpc>
                <a:spcPct val="115000"/>
              </a:lnSpc>
              <a:spcBef>
                <a:spcPts val="0"/>
              </a:spcBef>
              <a:spcAft>
                <a:spcPts val="0"/>
              </a:spcAft>
              <a:buClr>
                <a:srgbClr val="333333"/>
              </a:buClr>
              <a:buSzPts val="3700"/>
              <a:buFont typeface="Quattrocento Sans"/>
              <a:buChar char="•"/>
            </a:pPr>
            <a:r>
              <a:rPr b="1" i="0" lang="en-US" sz="2900" u="none" cap="none" strike="noStrike">
                <a:solidFill>
                  <a:srgbClr val="333333"/>
                </a:solidFill>
                <a:latin typeface="Quattrocento Sans"/>
                <a:ea typeface="Quattrocento Sans"/>
                <a:cs typeface="Quattrocento Sans"/>
                <a:sym typeface="Quattrocento Sans"/>
              </a:rPr>
              <a:t>Static Testing - Kiểm thử tĩnh</a:t>
            </a:r>
            <a:endParaRPr b="1" i="0" sz="2900" u="none" cap="none" strike="noStrike">
              <a:solidFill>
                <a:srgbClr val="333333"/>
              </a:solidFill>
              <a:latin typeface="Quattrocento Sans"/>
              <a:ea typeface="Quattrocento Sans"/>
              <a:cs typeface="Quattrocento Sans"/>
              <a:sym typeface="Quattrocento Sans"/>
            </a:endParaRPr>
          </a:p>
          <a:p>
            <a:pPr indent="-457200" lvl="0" marL="457200" marR="0" rtl="0" algn="l">
              <a:lnSpc>
                <a:spcPct val="115000"/>
              </a:lnSpc>
              <a:spcBef>
                <a:spcPts val="0"/>
              </a:spcBef>
              <a:spcAft>
                <a:spcPts val="0"/>
              </a:spcAft>
              <a:buClr>
                <a:srgbClr val="333333"/>
              </a:buClr>
              <a:buSzPts val="3700"/>
              <a:buFont typeface="Quattrocento Sans"/>
              <a:buChar char="•"/>
            </a:pPr>
            <a:r>
              <a:rPr b="1" i="0" lang="en-US" sz="2900" u="none" cap="none" strike="noStrike">
                <a:solidFill>
                  <a:srgbClr val="333333"/>
                </a:solidFill>
                <a:latin typeface="Quattrocento Sans"/>
                <a:ea typeface="Quattrocento Sans"/>
                <a:cs typeface="Quattrocento Sans"/>
                <a:sym typeface="Quattrocento Sans"/>
              </a:rPr>
              <a:t>BlackBox  Testing - Kiểm thử hộp đen</a:t>
            </a:r>
            <a:endParaRPr b="1" i="0" sz="2900" u="none" cap="none" strike="noStrike">
              <a:solidFill>
                <a:srgbClr val="333333"/>
              </a:solidFill>
              <a:latin typeface="Quattrocento Sans"/>
              <a:ea typeface="Quattrocento Sans"/>
              <a:cs typeface="Quattrocento Sans"/>
              <a:sym typeface="Quattrocento Sans"/>
            </a:endParaRPr>
          </a:p>
        </p:txBody>
      </p:sp>
      <p:sp>
        <p:nvSpPr>
          <p:cNvPr id="122" name="Google Shape;122;g11470f59a61_0_0"/>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bài học</a:t>
            </a:r>
            <a:endParaRPr b="1" i="0" sz="2800" u="none" cap="none" strike="noStrik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g11470f59a61_0_48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47" name="Google Shape;247;g11470f59a61_0_482"/>
          <p:cNvSpPr txBox="1"/>
          <p:nvPr/>
        </p:nvSpPr>
        <p:spPr>
          <a:xfrm>
            <a:off x="453400" y="1701675"/>
            <a:ext cx="11574900" cy="51564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15000"/>
              </a:lnSpc>
              <a:spcBef>
                <a:spcPts val="70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Các kiểm thử viên được thực hiện từ quan điểm của người dùng.</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Không có “mối ràng buộc” nào với code.</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Tester có thể không phải IT chuyên nghiệp, không cần phải biết ngôn ngữ lập trình hoặc làm thế nào các phần mềm đã được thực hiện.</a:t>
            </a:r>
            <a:endParaRPr b="0" i="0" sz="2441" u="none" cap="none" strike="noStrike">
              <a:solidFill>
                <a:srgbClr val="1B1B1B"/>
              </a:solidFill>
              <a:highlight>
                <a:schemeClr val="lt1"/>
              </a:highlight>
              <a:latin typeface="Quattrocento Sans"/>
              <a:ea typeface="Quattrocento Sans"/>
              <a:cs typeface="Quattrocento Sans"/>
              <a:sym typeface="Quattrocento Sans"/>
            </a:endParaRPr>
          </a:p>
        </p:txBody>
      </p:sp>
      <p:sp>
        <p:nvSpPr>
          <p:cNvPr id="248" name="Google Shape;248;g11470f59a61_0_482"/>
          <p:cNvSpPr txBox="1"/>
          <p:nvPr/>
        </p:nvSpPr>
        <p:spPr>
          <a:xfrm>
            <a:off x="617100" y="901275"/>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Ưu điểm Kiểm thử hộp đen</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7">
                                            <p:txEl>
                                              <p:pRg end="0" st="0"/>
                                            </p:txEl>
                                          </p:spTgt>
                                        </p:tgtEl>
                                        <p:attrNameLst>
                                          <p:attrName>style.visibility</p:attrName>
                                        </p:attrNameLst>
                                      </p:cBhvr>
                                      <p:to>
                                        <p:strVal val="visible"/>
                                      </p:to>
                                    </p:set>
                                    <p:anim calcmode="lin" valueType="num">
                                      <p:cBhvr additive="base">
                                        <p:cTn dur="1000"/>
                                        <p:tgtEl>
                                          <p:spTgt spid="24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7">
                                            <p:txEl>
                                              <p:pRg end="1" st="1"/>
                                            </p:txEl>
                                          </p:spTgt>
                                        </p:tgtEl>
                                        <p:attrNameLst>
                                          <p:attrName>style.visibility</p:attrName>
                                        </p:attrNameLst>
                                      </p:cBhvr>
                                      <p:to>
                                        <p:strVal val="visible"/>
                                      </p:to>
                                    </p:set>
                                    <p:anim calcmode="lin" valueType="num">
                                      <p:cBhvr additive="base">
                                        <p:cTn dur="1000"/>
                                        <p:tgtEl>
                                          <p:spTgt spid="24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7">
                                            <p:txEl>
                                              <p:pRg end="2" st="2"/>
                                            </p:txEl>
                                          </p:spTgt>
                                        </p:tgtEl>
                                        <p:attrNameLst>
                                          <p:attrName>style.visibility</p:attrName>
                                        </p:attrNameLst>
                                      </p:cBhvr>
                                      <p:to>
                                        <p:strVal val="visible"/>
                                      </p:to>
                                    </p:set>
                                    <p:anim calcmode="lin" valueType="num">
                                      <p:cBhvr additive="base">
                                        <p:cTn dur="1000"/>
                                        <p:tgtEl>
                                          <p:spTgt spid="24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g11470f59a61_0_48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54" name="Google Shape;254;g11470f59a61_0_488"/>
          <p:cNvSpPr txBox="1"/>
          <p:nvPr/>
        </p:nvSpPr>
        <p:spPr>
          <a:xfrm>
            <a:off x="526150" y="850800"/>
            <a:ext cx="11574900" cy="51564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15000"/>
              </a:lnSpc>
              <a:spcBef>
                <a:spcPts val="70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Các tester có thể là một cơ quan độc lập cho phép một cái nhìn khách quan và tránh sự phát triển thiên vị.</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Thiết kế kịch bản kiểm thử khá nhanh, ngay khi mà các yêu cầu chức năng được xác định.</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a:p>
            <a:pPr indent="0" lvl="0" marL="0" marR="0" rtl="0" algn="l">
              <a:lnSpc>
                <a:spcPct val="100000"/>
              </a:lnSpc>
              <a:spcBef>
                <a:spcPts val="700"/>
              </a:spcBef>
              <a:spcAft>
                <a:spcPts val="0"/>
              </a:spcAft>
              <a:buClr>
                <a:srgbClr val="000000"/>
              </a:buClr>
              <a:buSzPts val="2441"/>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4">
                                            <p:txEl>
                                              <p:pRg end="0" st="0"/>
                                            </p:txEl>
                                          </p:spTgt>
                                        </p:tgtEl>
                                        <p:attrNameLst>
                                          <p:attrName>style.visibility</p:attrName>
                                        </p:attrNameLst>
                                      </p:cBhvr>
                                      <p:to>
                                        <p:strVal val="visible"/>
                                      </p:to>
                                    </p:set>
                                    <p:anim calcmode="lin" valueType="num">
                                      <p:cBhvr additive="base">
                                        <p:cTn dur="1000"/>
                                        <p:tgtEl>
                                          <p:spTgt spid="25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4">
                                            <p:txEl>
                                              <p:pRg end="1" st="1"/>
                                            </p:txEl>
                                          </p:spTgt>
                                        </p:tgtEl>
                                        <p:attrNameLst>
                                          <p:attrName>style.visibility</p:attrName>
                                        </p:attrNameLst>
                                      </p:cBhvr>
                                      <p:to>
                                        <p:strVal val="visible"/>
                                      </p:to>
                                    </p:set>
                                    <p:anim calcmode="lin" valueType="num">
                                      <p:cBhvr additive="base">
                                        <p:cTn dur="1000"/>
                                        <p:tgtEl>
                                          <p:spTgt spid="254">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4">
                                            <p:txEl>
                                              <p:pRg end="2" st="2"/>
                                            </p:txEl>
                                          </p:spTgt>
                                        </p:tgtEl>
                                        <p:attrNameLst>
                                          <p:attrName>style.visibility</p:attrName>
                                        </p:attrNameLst>
                                      </p:cBhvr>
                                      <p:to>
                                        <p:strVal val="visible"/>
                                      </p:to>
                                    </p:set>
                                    <p:anim calcmode="lin" valueType="num">
                                      <p:cBhvr additive="base">
                                        <p:cTn dur="1000"/>
                                        <p:tgtEl>
                                          <p:spTgt spid="254">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11470f59a61_0_49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60" name="Google Shape;260;g11470f59a61_0_494"/>
          <p:cNvSpPr txBox="1"/>
          <p:nvPr/>
        </p:nvSpPr>
        <p:spPr>
          <a:xfrm>
            <a:off x="453400" y="1701675"/>
            <a:ext cx="11574900" cy="51564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15000"/>
              </a:lnSpc>
              <a:spcBef>
                <a:spcPts val="70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Dữ liệu đầu vào yêu cầu một khối lượng mẫu (sample) khá lớn.</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Nhiều dự án không có thông số rõ ràng thì việc thiết kế test case rất khó và do đó khó viết kịch bản kiểm thử do cần xác định tất cả các yếu tố đầu vào, và thiếu cả thời gian cho việc tập hợp này.</a:t>
            </a:r>
            <a:endParaRPr b="0" i="0" sz="3108" u="none" cap="none" strike="noStrike">
              <a:solidFill>
                <a:srgbClr val="1B1B1B"/>
              </a:solidFill>
              <a:latin typeface="Quattrocento Sans"/>
              <a:ea typeface="Quattrocento Sans"/>
              <a:cs typeface="Quattrocento Sans"/>
              <a:sym typeface="Quattrocento Sans"/>
            </a:endParaRPr>
          </a:p>
          <a:p>
            <a:pPr indent="0" lvl="0" marL="742950" marR="0" rtl="0" algn="l">
              <a:lnSpc>
                <a:spcPct val="100000"/>
              </a:lnSpc>
              <a:spcBef>
                <a:spcPts val="700"/>
              </a:spcBef>
              <a:spcAft>
                <a:spcPts val="0"/>
              </a:spcAft>
              <a:buClr>
                <a:srgbClr val="000000"/>
              </a:buClr>
              <a:buSzPts val="2441"/>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261" name="Google Shape;261;g11470f59a61_0_494"/>
          <p:cNvSpPr txBox="1"/>
          <p:nvPr/>
        </p:nvSpPr>
        <p:spPr>
          <a:xfrm>
            <a:off x="617100" y="901275"/>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Nhược điểm Kiểm thử hộp đen</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0">
                                            <p:txEl>
                                              <p:pRg end="0" st="0"/>
                                            </p:txEl>
                                          </p:spTgt>
                                        </p:tgtEl>
                                        <p:attrNameLst>
                                          <p:attrName>style.visibility</p:attrName>
                                        </p:attrNameLst>
                                      </p:cBhvr>
                                      <p:to>
                                        <p:strVal val="visible"/>
                                      </p:to>
                                    </p:set>
                                    <p:anim calcmode="lin" valueType="num">
                                      <p:cBhvr additive="base">
                                        <p:cTn dur="1000"/>
                                        <p:tgtEl>
                                          <p:spTgt spid="26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0">
                                            <p:txEl>
                                              <p:pRg end="1" st="1"/>
                                            </p:txEl>
                                          </p:spTgt>
                                        </p:tgtEl>
                                        <p:attrNameLst>
                                          <p:attrName>style.visibility</p:attrName>
                                        </p:attrNameLst>
                                      </p:cBhvr>
                                      <p:to>
                                        <p:strVal val="visible"/>
                                      </p:to>
                                    </p:set>
                                    <p:anim calcmode="lin" valueType="num">
                                      <p:cBhvr additive="base">
                                        <p:cTn dur="1000"/>
                                        <p:tgtEl>
                                          <p:spTgt spid="26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0">
                                            <p:txEl>
                                              <p:pRg end="2" st="2"/>
                                            </p:txEl>
                                          </p:spTgt>
                                        </p:tgtEl>
                                        <p:attrNameLst>
                                          <p:attrName>style.visibility</p:attrName>
                                        </p:attrNameLst>
                                      </p:cBhvr>
                                      <p:to>
                                        <p:strVal val="visible"/>
                                      </p:to>
                                    </p:set>
                                    <p:anim calcmode="lin" valueType="num">
                                      <p:cBhvr additive="base">
                                        <p:cTn dur="1000"/>
                                        <p:tgtEl>
                                          <p:spTgt spid="26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11470f59a61_0_50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67" name="Google Shape;267;g11470f59a61_0_500"/>
          <p:cNvSpPr txBox="1"/>
          <p:nvPr/>
        </p:nvSpPr>
        <p:spPr>
          <a:xfrm>
            <a:off x="617100" y="850800"/>
            <a:ext cx="11574900" cy="5156400"/>
          </a:xfrm>
          <a:prstGeom prst="rect">
            <a:avLst/>
          </a:prstGeom>
          <a:noFill/>
          <a:ln>
            <a:noFill/>
          </a:ln>
        </p:spPr>
        <p:txBody>
          <a:bodyPr anchorCtr="0" anchor="t" bIns="45700" lIns="91425" spcFirstLastPara="1" rIns="91425" wrap="square" tIns="45700">
            <a:normAutofit lnSpcReduction="10000"/>
          </a:bodyPr>
          <a:lstStyle/>
          <a:p>
            <a:pPr indent="-361950" lvl="1" marL="742950" marR="0" rtl="0" algn="l">
              <a:lnSpc>
                <a:spcPct val="115000"/>
              </a:lnSpc>
              <a:spcBef>
                <a:spcPts val="70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Chỉ có một số nhỏ các đầu vào có thể được kiểm tra.</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Kiểm thử black box được xem như "là bước đi trong mê cung tối đen mà không mang đèn pin” bởi vì tester không biết phần mềm đang test đã được xây dựng như thế nào. Có nhiều trường hợp khi một tester viết rất nhiều trường hợp test để kiểm tra một số thứ có thể chỉ được test bằng một trường hợp test và hoặc một vài phần cuối cùng không được test hết.</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0" lvl="0" marL="742950" marR="0" rtl="0" algn="l">
              <a:lnSpc>
                <a:spcPct val="100000"/>
              </a:lnSpc>
              <a:spcBef>
                <a:spcPts val="700"/>
              </a:spcBef>
              <a:spcAft>
                <a:spcPts val="0"/>
              </a:spcAft>
              <a:buClr>
                <a:srgbClr val="000000"/>
              </a:buClr>
              <a:buSzPts val="2441"/>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7">
                                            <p:txEl>
                                              <p:pRg end="0" st="0"/>
                                            </p:txEl>
                                          </p:spTgt>
                                        </p:tgtEl>
                                        <p:attrNameLst>
                                          <p:attrName>style.visibility</p:attrName>
                                        </p:attrNameLst>
                                      </p:cBhvr>
                                      <p:to>
                                        <p:strVal val="visible"/>
                                      </p:to>
                                    </p:set>
                                    <p:anim calcmode="lin" valueType="num">
                                      <p:cBhvr additive="base">
                                        <p:cTn dur="1000"/>
                                        <p:tgtEl>
                                          <p:spTgt spid="26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7">
                                            <p:txEl>
                                              <p:pRg end="1" st="1"/>
                                            </p:txEl>
                                          </p:spTgt>
                                        </p:tgtEl>
                                        <p:attrNameLst>
                                          <p:attrName>style.visibility</p:attrName>
                                        </p:attrNameLst>
                                      </p:cBhvr>
                                      <p:to>
                                        <p:strVal val="visible"/>
                                      </p:to>
                                    </p:set>
                                    <p:anim calcmode="lin" valueType="num">
                                      <p:cBhvr additive="base">
                                        <p:cTn dur="1000"/>
                                        <p:tgtEl>
                                          <p:spTgt spid="26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7">
                                            <p:txEl>
                                              <p:pRg end="2" st="2"/>
                                            </p:txEl>
                                          </p:spTgt>
                                        </p:tgtEl>
                                        <p:attrNameLst>
                                          <p:attrName>style.visibility</p:attrName>
                                        </p:attrNameLst>
                                      </p:cBhvr>
                                      <p:to>
                                        <p:strVal val="visible"/>
                                      </p:to>
                                    </p:set>
                                    <p:anim calcmode="lin" valueType="num">
                                      <p:cBhvr additive="base">
                                        <p:cTn dur="1000"/>
                                        <p:tgtEl>
                                          <p:spTgt spid="26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g11470f59a61_0_50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blackbox testing</a:t>
            </a:r>
            <a:endParaRPr/>
          </a:p>
        </p:txBody>
      </p:sp>
      <p:sp>
        <p:nvSpPr>
          <p:cNvPr id="273" name="Google Shape;273;g11470f59a61_0_506"/>
          <p:cNvSpPr txBox="1"/>
          <p:nvPr/>
        </p:nvSpPr>
        <p:spPr>
          <a:xfrm>
            <a:off x="453400" y="1701675"/>
            <a:ext cx="11574900" cy="51564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15000"/>
              </a:lnSpc>
              <a:spcBef>
                <a:spcPts val="140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Chức năng không chính xác hoặc thiếu.</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Lỗi giao diện.</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Lỗi trong cấu trúc dữ liệu hoặc truy cập cơ sở dữ liệu bên ngoài.</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Lỗi hành vi của ứng dụng.</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0" lvl="0" marL="0" marR="0" rtl="0" algn="l">
              <a:lnSpc>
                <a:spcPct val="115000"/>
              </a:lnSpc>
              <a:spcBef>
                <a:spcPts val="1400"/>
              </a:spcBef>
              <a:spcAft>
                <a:spcPts val="0"/>
              </a:spcAft>
              <a:buClr>
                <a:srgbClr val="000000"/>
              </a:buClr>
              <a:buSzPts val="3108"/>
              <a:buFont typeface="Arial"/>
              <a:buNone/>
            </a:pPr>
            <a:r>
              <a:t/>
            </a:r>
            <a:endParaRPr b="0" i="0" sz="3108" u="none" cap="none" strike="noStrike">
              <a:solidFill>
                <a:srgbClr val="1B1B1B"/>
              </a:solidFill>
              <a:latin typeface="Quattrocento Sans"/>
              <a:ea typeface="Quattrocento Sans"/>
              <a:cs typeface="Quattrocento Sans"/>
              <a:sym typeface="Quattrocento Sans"/>
            </a:endParaRPr>
          </a:p>
          <a:p>
            <a:pPr indent="0" lvl="0" marL="742950" marR="0" rtl="0" algn="l">
              <a:lnSpc>
                <a:spcPct val="100000"/>
              </a:lnSpc>
              <a:spcBef>
                <a:spcPts val="700"/>
              </a:spcBef>
              <a:spcAft>
                <a:spcPts val="0"/>
              </a:spcAft>
              <a:buClr>
                <a:srgbClr val="000000"/>
              </a:buClr>
              <a:buSzPts val="2441"/>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274" name="Google Shape;274;g11470f59a61_0_506"/>
          <p:cNvSpPr txBox="1"/>
          <p:nvPr/>
        </p:nvSpPr>
        <p:spPr>
          <a:xfrm>
            <a:off x="617100" y="901275"/>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Các lỗi điển hình tìm thấy bởi Kiểm thử hộp đen</a:t>
            </a:r>
            <a:endParaRPr b="0" i="0" sz="4000" u="none" cap="none" strike="noStrike">
              <a:solidFill>
                <a:schemeClr val="dk1"/>
              </a:solidFill>
              <a:latin typeface="Quattrocento Sans"/>
              <a:ea typeface="Quattrocento Sans"/>
              <a:cs typeface="Quattrocento Sans"/>
              <a:sym typeface="Quattrocento Sans"/>
            </a:endParaRPr>
          </a:p>
        </p:txBody>
      </p:sp>
      <p:pic>
        <p:nvPicPr>
          <p:cNvPr id="275" name="Google Shape;275;g11470f59a61_0_506"/>
          <p:cNvPicPr preferRelativeResize="0"/>
          <p:nvPr/>
        </p:nvPicPr>
        <p:blipFill rotWithShape="1">
          <a:blip r:embed="rId3">
            <a:alphaModFix/>
          </a:blip>
          <a:srcRect b="0" l="0" r="0" t="0"/>
          <a:stretch/>
        </p:blipFill>
        <p:spPr>
          <a:xfrm>
            <a:off x="6704176" y="4210951"/>
            <a:ext cx="5078225" cy="2522175"/>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3">
                                            <p:txEl>
                                              <p:pRg end="0" st="0"/>
                                            </p:txEl>
                                          </p:spTgt>
                                        </p:tgtEl>
                                        <p:attrNameLst>
                                          <p:attrName>style.visibility</p:attrName>
                                        </p:attrNameLst>
                                      </p:cBhvr>
                                      <p:to>
                                        <p:strVal val="visible"/>
                                      </p:to>
                                    </p:set>
                                    <p:anim calcmode="lin" valueType="num">
                                      <p:cBhvr additive="base">
                                        <p:cTn dur="1000"/>
                                        <p:tgtEl>
                                          <p:spTgt spid="273">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3">
                                            <p:txEl>
                                              <p:pRg end="1" st="1"/>
                                            </p:txEl>
                                          </p:spTgt>
                                        </p:tgtEl>
                                        <p:attrNameLst>
                                          <p:attrName>style.visibility</p:attrName>
                                        </p:attrNameLst>
                                      </p:cBhvr>
                                      <p:to>
                                        <p:strVal val="visible"/>
                                      </p:to>
                                    </p:set>
                                    <p:anim calcmode="lin" valueType="num">
                                      <p:cBhvr additive="base">
                                        <p:cTn dur="1000"/>
                                        <p:tgtEl>
                                          <p:spTgt spid="273">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3">
                                            <p:txEl>
                                              <p:pRg end="2" st="2"/>
                                            </p:txEl>
                                          </p:spTgt>
                                        </p:tgtEl>
                                        <p:attrNameLst>
                                          <p:attrName>style.visibility</p:attrName>
                                        </p:attrNameLst>
                                      </p:cBhvr>
                                      <p:to>
                                        <p:strVal val="visible"/>
                                      </p:to>
                                    </p:set>
                                    <p:anim calcmode="lin" valueType="num">
                                      <p:cBhvr additive="base">
                                        <p:cTn dur="1000"/>
                                        <p:tgtEl>
                                          <p:spTgt spid="273">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3">
                                            <p:txEl>
                                              <p:pRg end="3" st="3"/>
                                            </p:txEl>
                                          </p:spTgt>
                                        </p:tgtEl>
                                        <p:attrNameLst>
                                          <p:attrName>style.visibility</p:attrName>
                                        </p:attrNameLst>
                                      </p:cBhvr>
                                      <p:to>
                                        <p:strVal val="visible"/>
                                      </p:to>
                                    </p:set>
                                    <p:anim calcmode="lin" valueType="num">
                                      <p:cBhvr additive="base">
                                        <p:cTn dur="1000"/>
                                        <p:tgtEl>
                                          <p:spTgt spid="273">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3">
                                            <p:txEl>
                                              <p:pRg end="4" st="4"/>
                                            </p:txEl>
                                          </p:spTgt>
                                        </p:tgtEl>
                                        <p:attrNameLst>
                                          <p:attrName>style.visibility</p:attrName>
                                        </p:attrNameLst>
                                      </p:cBhvr>
                                      <p:to>
                                        <p:strVal val="visible"/>
                                      </p:to>
                                    </p:set>
                                    <p:anim calcmode="lin" valueType="num">
                                      <p:cBhvr additive="base">
                                        <p:cTn dur="1000"/>
                                        <p:tgtEl>
                                          <p:spTgt spid="273">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3">
                                            <p:txEl>
                                              <p:pRg end="5" st="5"/>
                                            </p:txEl>
                                          </p:spTgt>
                                        </p:tgtEl>
                                        <p:attrNameLst>
                                          <p:attrName>style.visibility</p:attrName>
                                        </p:attrNameLst>
                                      </p:cBhvr>
                                      <p:to>
                                        <p:strVal val="visible"/>
                                      </p:to>
                                    </p:set>
                                    <p:anim calcmode="lin" valueType="num">
                                      <p:cBhvr additive="base">
                                        <p:cTn dur="1000"/>
                                        <p:tgtEl>
                                          <p:spTgt spid="273">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11470f59a61_0_51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Tóm tắt bài học</a:t>
            </a:r>
            <a:endParaRPr/>
          </a:p>
        </p:txBody>
      </p:sp>
      <p:sp>
        <p:nvSpPr>
          <p:cNvPr id="281" name="Google Shape;281;g11470f59a61_0_513"/>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sp>
        <p:nvSpPr>
          <p:cNvPr id="282" name="Google Shape;282;g11470f59a61_0_513"/>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83" name="Google Shape;283;g11470f59a61_0_513"/>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4" name="Google Shape;284;g11470f59a61_0_513"/>
          <p:cNvSpPr txBox="1"/>
          <p:nvPr/>
        </p:nvSpPr>
        <p:spPr>
          <a:xfrm>
            <a:off x="894600" y="2067600"/>
            <a:ext cx="8229600" cy="3933900"/>
          </a:xfrm>
          <a:prstGeom prst="rect">
            <a:avLst/>
          </a:prstGeom>
          <a:noFill/>
          <a:ln>
            <a:noFill/>
          </a:ln>
        </p:spPr>
        <p:txBody>
          <a:bodyPr anchorCtr="0" anchor="t" bIns="45700" lIns="91425" spcFirstLastPara="1" rIns="91425" wrap="square" tIns="45700">
            <a:noAutofit/>
          </a:bodyPr>
          <a:lstStyle/>
          <a:p>
            <a:pPr indent="-457200" lvl="0" marL="457200" marR="0" rtl="0" algn="l">
              <a:lnSpc>
                <a:spcPct val="115000"/>
              </a:lnSpc>
              <a:spcBef>
                <a:spcPts val="0"/>
              </a:spcBef>
              <a:spcAft>
                <a:spcPts val="0"/>
              </a:spcAft>
              <a:buClr>
                <a:srgbClr val="333333"/>
              </a:buClr>
              <a:buSzPts val="3700"/>
              <a:buFont typeface="Quattrocento Sans"/>
              <a:buChar char="•"/>
            </a:pPr>
            <a:r>
              <a:rPr b="1" i="0" lang="en-US" sz="2900" u="none" cap="none" strike="noStrike">
                <a:solidFill>
                  <a:srgbClr val="333333"/>
                </a:solidFill>
                <a:latin typeface="Quattrocento Sans"/>
                <a:ea typeface="Quattrocento Sans"/>
                <a:cs typeface="Quattrocento Sans"/>
                <a:sym typeface="Quattrocento Sans"/>
              </a:rPr>
              <a:t>Static Testing - Kiểm thử tĩnh</a:t>
            </a:r>
            <a:endParaRPr b="1" i="0" sz="2900" u="none" cap="none" strike="noStrike">
              <a:solidFill>
                <a:srgbClr val="333333"/>
              </a:solidFill>
              <a:latin typeface="Quattrocento Sans"/>
              <a:ea typeface="Quattrocento Sans"/>
              <a:cs typeface="Quattrocento Sans"/>
              <a:sym typeface="Quattrocento Sans"/>
            </a:endParaRPr>
          </a:p>
          <a:p>
            <a:pPr indent="-457200" lvl="0" marL="457200" marR="0" rtl="0" algn="l">
              <a:lnSpc>
                <a:spcPct val="115000"/>
              </a:lnSpc>
              <a:spcBef>
                <a:spcPts val="0"/>
              </a:spcBef>
              <a:spcAft>
                <a:spcPts val="0"/>
              </a:spcAft>
              <a:buClr>
                <a:srgbClr val="333333"/>
              </a:buClr>
              <a:buSzPts val="3700"/>
              <a:buFont typeface="Quattrocento Sans"/>
              <a:buChar char="•"/>
            </a:pPr>
            <a:r>
              <a:rPr b="1" i="0" lang="en-US" sz="2900" u="none" cap="none" strike="noStrike">
                <a:solidFill>
                  <a:srgbClr val="333333"/>
                </a:solidFill>
                <a:latin typeface="Quattrocento Sans"/>
                <a:ea typeface="Quattrocento Sans"/>
                <a:cs typeface="Quattrocento Sans"/>
                <a:sym typeface="Quattrocento Sans"/>
              </a:rPr>
              <a:t>BlackBox  Testing - Kiểm thử hộp đen</a:t>
            </a:r>
            <a:endParaRPr b="1" i="0" sz="2200" u="none" cap="none" strike="noStrike">
              <a:solidFill>
                <a:srgbClr val="333333"/>
              </a:solidFill>
              <a:latin typeface="Quattrocento Sans"/>
              <a:ea typeface="Quattrocento Sans"/>
              <a:cs typeface="Quattrocento Sans"/>
              <a:sym typeface="Quattrocento Sans"/>
            </a:endParaRPr>
          </a:p>
        </p:txBody>
      </p:sp>
      <p:sp>
        <p:nvSpPr>
          <p:cNvPr id="285" name="Google Shape;285;g11470f59a61_0_513"/>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Tóm tắt bài học</a:t>
            </a:r>
            <a:endParaRPr b="1" i="0" sz="2800" u="none" cap="none" strike="noStrike">
              <a:solidFill>
                <a:srgbClr val="F79646"/>
              </a:solidFill>
              <a:latin typeface="Quattrocento Sans"/>
              <a:ea typeface="Quattrocento Sans"/>
              <a:cs typeface="Quattrocento Sans"/>
              <a:sym typeface="Quattrocento Sans"/>
            </a:endParaRPr>
          </a:p>
        </p:txBody>
      </p:sp>
      <p:pic>
        <p:nvPicPr>
          <p:cNvPr descr="D:\Compressed\PSD Collection 2011\WP-201 copy.png" id="286" name="Google Shape;286;g11470f59a61_0_513"/>
          <p:cNvPicPr preferRelativeResize="0"/>
          <p:nvPr/>
        </p:nvPicPr>
        <p:blipFill rotWithShape="1">
          <a:blip r:embed="rId3">
            <a:alphaModFix/>
          </a:blip>
          <a:srcRect b="0" l="0" r="0" t="0"/>
          <a:stretch/>
        </p:blipFill>
        <p:spPr>
          <a:xfrm flipH="1">
            <a:off x="9189300" y="1095638"/>
            <a:ext cx="2782800" cy="52001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g11470f59a61_0_52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 bài học tiếp theo</a:t>
            </a:r>
            <a:endParaRPr/>
          </a:p>
        </p:txBody>
      </p:sp>
      <p:sp>
        <p:nvSpPr>
          <p:cNvPr id="292" name="Google Shape;292;g11470f59a61_0_523"/>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sp>
        <p:nvSpPr>
          <p:cNvPr id="293" name="Google Shape;293;g11470f59a61_0_523"/>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4" name="Google Shape;294;g11470f59a61_0_523"/>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5" name="Google Shape;295;g11470f59a61_0_523"/>
          <p:cNvSpPr txBox="1"/>
          <p:nvPr/>
        </p:nvSpPr>
        <p:spPr>
          <a:xfrm>
            <a:off x="894600" y="2067600"/>
            <a:ext cx="8229600" cy="3933900"/>
          </a:xfrm>
          <a:prstGeom prst="rect">
            <a:avLst/>
          </a:prstGeom>
          <a:noFill/>
          <a:ln>
            <a:noFill/>
          </a:ln>
        </p:spPr>
        <p:txBody>
          <a:bodyPr anchorCtr="0" anchor="t" bIns="45700" lIns="91425" spcFirstLastPara="1" rIns="91425" wrap="square" tIns="45700">
            <a:noAutofit/>
          </a:bodyPr>
          <a:lstStyle/>
          <a:p>
            <a:pPr indent="-450850" lvl="0" marL="457200" marR="0" rtl="0" algn="l">
              <a:lnSpc>
                <a:spcPct val="115000"/>
              </a:lnSpc>
              <a:spcBef>
                <a:spcPts val="0"/>
              </a:spcBef>
              <a:spcAft>
                <a:spcPts val="0"/>
              </a:spcAft>
              <a:buClr>
                <a:srgbClr val="333333"/>
              </a:buClr>
              <a:buSzPts val="3500"/>
              <a:buFont typeface="Quattrocento Sans"/>
              <a:buChar char="•"/>
            </a:pPr>
            <a:r>
              <a:rPr b="1" i="0" lang="en-US" sz="2700" u="none" cap="none" strike="noStrike">
                <a:solidFill>
                  <a:srgbClr val="333333"/>
                </a:solidFill>
                <a:latin typeface="Quattrocento Sans"/>
                <a:ea typeface="Quattrocento Sans"/>
                <a:cs typeface="Quattrocento Sans"/>
                <a:sym typeface="Quattrocento Sans"/>
              </a:rPr>
              <a:t>WhiteBox Testing - Kiểm thử hộp trắng</a:t>
            </a:r>
            <a:endParaRPr b="1" i="0" sz="2700" u="none" cap="none" strike="noStrike">
              <a:solidFill>
                <a:srgbClr val="333333"/>
              </a:solidFill>
              <a:latin typeface="Quattrocento Sans"/>
              <a:ea typeface="Quattrocento Sans"/>
              <a:cs typeface="Quattrocento Sans"/>
              <a:sym typeface="Quattrocento Sans"/>
            </a:endParaRPr>
          </a:p>
          <a:p>
            <a:pPr indent="-450850" lvl="0" marL="457200" marR="0" rtl="0" algn="l">
              <a:lnSpc>
                <a:spcPct val="115000"/>
              </a:lnSpc>
              <a:spcBef>
                <a:spcPts val="0"/>
              </a:spcBef>
              <a:spcAft>
                <a:spcPts val="0"/>
              </a:spcAft>
              <a:buClr>
                <a:srgbClr val="333333"/>
              </a:buClr>
              <a:buSzPts val="3500"/>
              <a:buFont typeface="Quattrocento Sans"/>
              <a:buChar char="•"/>
            </a:pPr>
            <a:r>
              <a:rPr b="1" i="0" lang="en-US" sz="2700" u="none" cap="none" strike="noStrike">
                <a:solidFill>
                  <a:srgbClr val="333333"/>
                </a:solidFill>
                <a:latin typeface="Quattrocento Sans"/>
                <a:ea typeface="Quattrocento Sans"/>
                <a:cs typeface="Quattrocento Sans"/>
                <a:sym typeface="Quattrocento Sans"/>
              </a:rPr>
              <a:t>Non-Functional  Testing - Kiểm thử phi chức năng</a:t>
            </a:r>
            <a:endParaRPr b="1" i="0" sz="2200" u="none" cap="none" strike="noStrike">
              <a:solidFill>
                <a:srgbClr val="333333"/>
              </a:solidFill>
              <a:latin typeface="Quattrocento Sans"/>
              <a:ea typeface="Quattrocento Sans"/>
              <a:cs typeface="Quattrocento Sans"/>
              <a:sym typeface="Quattrocento Sans"/>
            </a:endParaRPr>
          </a:p>
        </p:txBody>
      </p:sp>
      <p:sp>
        <p:nvSpPr>
          <p:cNvPr id="296" name="Google Shape;296;g11470f59a61_0_523"/>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tiếp theo</a:t>
            </a:r>
            <a:endParaRPr b="1" i="0" sz="2800" u="none" cap="none" strike="noStrike">
              <a:solidFill>
                <a:srgbClr val="F79646"/>
              </a:solidFill>
              <a:latin typeface="Quattrocento Sans"/>
              <a:ea typeface="Quattrocento Sans"/>
              <a:cs typeface="Quattrocento Sans"/>
              <a:sym typeface="Quattrocento Sans"/>
            </a:endParaRPr>
          </a:p>
        </p:txBody>
      </p:sp>
      <p:pic>
        <p:nvPicPr>
          <p:cNvPr descr="D:\Pictures\PNG\present.png" id="297" name="Google Shape;297;g11470f59a61_0_523"/>
          <p:cNvPicPr preferRelativeResize="0"/>
          <p:nvPr/>
        </p:nvPicPr>
        <p:blipFill rotWithShape="1">
          <a:blip r:embed="rId3">
            <a:alphaModFix/>
          </a:blip>
          <a:srcRect b="0" l="0" r="0" t="0"/>
          <a:stretch/>
        </p:blipFill>
        <p:spPr>
          <a:xfrm flipH="1">
            <a:off x="9469017" y="1480800"/>
            <a:ext cx="2113383" cy="48933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pic>
        <p:nvPicPr>
          <p:cNvPr id="302" name="Google Shape;302;g11470f59a61_0_630"/>
          <p:cNvPicPr preferRelativeResize="0"/>
          <p:nvPr/>
        </p:nvPicPr>
        <p:blipFill rotWithShape="1">
          <a:blip r:embed="rId3">
            <a:alphaModFix/>
          </a:blip>
          <a:srcRect b="0" l="0" r="0" t="0"/>
          <a:stretch/>
        </p:blipFill>
        <p:spPr>
          <a:xfrm>
            <a:off x="-5953" y="0"/>
            <a:ext cx="12197953" cy="68580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g11470f59a61_0_106"/>
          <p:cNvSpPr txBox="1"/>
          <p:nvPr>
            <p:ph idx="1" type="subTitle"/>
          </p:nvPr>
        </p:nvSpPr>
        <p:spPr>
          <a:xfrm>
            <a:off x="5486400" y="4953000"/>
            <a:ext cx="6705600" cy="990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F5A33"/>
              </a:buClr>
              <a:buSzPts val="2200"/>
              <a:buNone/>
            </a:pPr>
            <a:r>
              <a:rPr lang="en-US"/>
              <a:t>Bài 4: các loại kiểm thử</a:t>
            </a:r>
            <a:endParaRPr/>
          </a:p>
        </p:txBody>
      </p:sp>
      <p:sp>
        <p:nvSpPr>
          <p:cNvPr id="308" name="Google Shape;308;g11470f59a61_0_106"/>
          <p:cNvSpPr txBox="1"/>
          <p:nvPr>
            <p:ph type="title"/>
          </p:nvPr>
        </p:nvSpPr>
        <p:spPr>
          <a:xfrm>
            <a:off x="5506720" y="4284596"/>
            <a:ext cx="6100200" cy="705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FF5A33"/>
              </a:buClr>
              <a:buSzPts val="3400"/>
              <a:buFont typeface="Calibri"/>
              <a:buNone/>
            </a:pPr>
            <a:r>
              <a:rPr lang="en-US"/>
              <a:t>kiểm thử cơ bản(P2)</a:t>
            </a:r>
            <a:endParaRPr/>
          </a:p>
        </p:txBody>
      </p:sp>
      <p:pic>
        <p:nvPicPr>
          <p:cNvPr id="309" name="Google Shape;309;g11470f59a61_0_106"/>
          <p:cNvPicPr preferRelativeResize="0"/>
          <p:nvPr/>
        </p:nvPicPr>
        <p:blipFill rotWithShape="1">
          <a:blip r:embed="rId3">
            <a:alphaModFix/>
          </a:blip>
          <a:srcRect b="0" l="0" r="0" t="0"/>
          <a:stretch/>
        </p:blipFill>
        <p:spPr>
          <a:xfrm>
            <a:off x="1890932" y="2406165"/>
            <a:ext cx="1693935" cy="25186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11470f59a61_0_12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a:t>
            </a:r>
            <a:endParaRPr/>
          </a:p>
        </p:txBody>
      </p:sp>
      <p:pic>
        <p:nvPicPr>
          <p:cNvPr descr="D:\Pictures\PNG\present.png" id="315" name="Google Shape;315;g11470f59a61_0_120"/>
          <p:cNvPicPr preferRelativeResize="0"/>
          <p:nvPr/>
        </p:nvPicPr>
        <p:blipFill rotWithShape="1">
          <a:blip r:embed="rId3">
            <a:alphaModFix/>
          </a:blip>
          <a:srcRect b="0" l="0" r="0" t="0"/>
          <a:stretch/>
        </p:blipFill>
        <p:spPr>
          <a:xfrm flipH="1">
            <a:off x="9268820" y="1017269"/>
            <a:ext cx="2313580" cy="5356860"/>
          </a:xfrm>
          <a:prstGeom prst="rect">
            <a:avLst/>
          </a:prstGeom>
          <a:noFill/>
          <a:ln>
            <a:noFill/>
          </a:ln>
        </p:spPr>
      </p:pic>
      <p:sp>
        <p:nvSpPr>
          <p:cNvPr id="316" name="Google Shape;316;g11470f59a61_0_120"/>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17" name="Google Shape;317;g11470f59a61_0_120"/>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8" name="Google Shape;318;g11470f59a61_0_120"/>
          <p:cNvSpPr txBox="1"/>
          <p:nvPr/>
        </p:nvSpPr>
        <p:spPr>
          <a:xfrm>
            <a:off x="894600" y="2067600"/>
            <a:ext cx="8437200" cy="3933900"/>
          </a:xfrm>
          <a:prstGeom prst="rect">
            <a:avLst/>
          </a:prstGeom>
          <a:noFill/>
          <a:ln>
            <a:noFill/>
          </a:ln>
        </p:spPr>
        <p:txBody>
          <a:bodyPr anchorCtr="0" anchor="t" bIns="45700" lIns="91425" spcFirstLastPara="1" rIns="91425" wrap="square" tIns="45700">
            <a:noAutofit/>
          </a:bodyPr>
          <a:lstStyle/>
          <a:p>
            <a:pPr indent="-450850" lvl="0" marL="457200" marR="0" rtl="0" algn="l">
              <a:lnSpc>
                <a:spcPct val="115000"/>
              </a:lnSpc>
              <a:spcBef>
                <a:spcPts val="0"/>
              </a:spcBef>
              <a:spcAft>
                <a:spcPts val="0"/>
              </a:spcAft>
              <a:buClr>
                <a:srgbClr val="333333"/>
              </a:buClr>
              <a:buSzPts val="3500"/>
              <a:buFont typeface="Quattrocento Sans"/>
              <a:buChar char="•"/>
            </a:pPr>
            <a:r>
              <a:rPr b="1" i="0" lang="en-US" sz="2700" u="none" cap="none" strike="noStrike">
                <a:solidFill>
                  <a:srgbClr val="333333"/>
                </a:solidFill>
                <a:latin typeface="Quattrocento Sans"/>
                <a:ea typeface="Quattrocento Sans"/>
                <a:cs typeface="Quattrocento Sans"/>
                <a:sym typeface="Quattrocento Sans"/>
              </a:rPr>
              <a:t>WhiteBox Testing - Kiểm thử hộp trắng</a:t>
            </a:r>
            <a:endParaRPr b="1" i="0" sz="2700" u="none" cap="none" strike="noStrike">
              <a:solidFill>
                <a:srgbClr val="333333"/>
              </a:solidFill>
              <a:latin typeface="Quattrocento Sans"/>
              <a:ea typeface="Quattrocento Sans"/>
              <a:cs typeface="Quattrocento Sans"/>
              <a:sym typeface="Quattrocento Sans"/>
            </a:endParaRPr>
          </a:p>
          <a:p>
            <a:pPr indent="-450850" lvl="0" marL="457200" marR="0" rtl="0" algn="l">
              <a:lnSpc>
                <a:spcPct val="115000"/>
              </a:lnSpc>
              <a:spcBef>
                <a:spcPts val="0"/>
              </a:spcBef>
              <a:spcAft>
                <a:spcPts val="0"/>
              </a:spcAft>
              <a:buClr>
                <a:srgbClr val="333333"/>
              </a:buClr>
              <a:buSzPts val="3500"/>
              <a:buFont typeface="Quattrocento Sans"/>
              <a:buChar char="•"/>
            </a:pPr>
            <a:r>
              <a:rPr b="1" i="0" lang="en-US" sz="2700" u="none" cap="none" strike="noStrike">
                <a:solidFill>
                  <a:srgbClr val="333333"/>
                </a:solidFill>
                <a:latin typeface="Quattrocento Sans"/>
                <a:ea typeface="Quattrocento Sans"/>
                <a:cs typeface="Quattrocento Sans"/>
                <a:sym typeface="Quattrocento Sans"/>
              </a:rPr>
              <a:t>Non-Functional  Testing - Kiểm thử phi chức năng</a:t>
            </a:r>
            <a:endParaRPr b="1" i="0" sz="2700" u="none" cap="none" strike="noStrike">
              <a:solidFill>
                <a:srgbClr val="333333"/>
              </a:solidFill>
              <a:latin typeface="Quattrocento Sans"/>
              <a:ea typeface="Quattrocento Sans"/>
              <a:cs typeface="Quattrocento Sans"/>
              <a:sym typeface="Quattrocento Sans"/>
            </a:endParaRPr>
          </a:p>
        </p:txBody>
      </p:sp>
      <p:sp>
        <p:nvSpPr>
          <p:cNvPr id="319" name="Google Shape;319;g11470f59a61_0_120"/>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bài học</a:t>
            </a:r>
            <a:endParaRPr b="1" i="0" sz="2800" u="none" cap="none" strike="noStrik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112c730af4f_0_106"/>
          <p:cNvSpPr/>
          <p:nvPr/>
        </p:nvSpPr>
        <p:spPr>
          <a:xfrm>
            <a:off x="3471675" y="3049625"/>
            <a:ext cx="80346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giới thiệu</a:t>
            </a:r>
            <a:endParaRPr b="1" i="0" sz="5400" u="none" cap="small" strike="noStrike">
              <a:solidFill>
                <a:srgbClr val="FFA15D"/>
              </a:solidFill>
              <a:latin typeface="Calibri"/>
              <a:ea typeface="Calibri"/>
              <a:cs typeface="Calibri"/>
              <a:sym typeface="Calibri"/>
            </a:endParaRPr>
          </a:p>
        </p:txBody>
      </p:sp>
      <p:cxnSp>
        <p:nvCxnSpPr>
          <p:cNvPr id="128" name="Google Shape;128;g112c730af4f_0_106"/>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129" name="Google Shape;129;g112c730af4f_0_106"/>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112c730af4f_0_484"/>
          <p:cNvSpPr/>
          <p:nvPr/>
        </p:nvSpPr>
        <p:spPr>
          <a:xfrm>
            <a:off x="3581275" y="3031550"/>
            <a:ext cx="8633700" cy="58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kiểm thử hộp trắng</a:t>
            </a:r>
            <a:endParaRPr b="1" i="0" sz="5400" u="none" cap="small" strike="noStrike">
              <a:solidFill>
                <a:srgbClr val="FFA15D"/>
              </a:solidFill>
              <a:latin typeface="Calibri"/>
              <a:ea typeface="Calibri"/>
              <a:cs typeface="Calibri"/>
              <a:sym typeface="Calibri"/>
            </a:endParaRPr>
          </a:p>
        </p:txBody>
      </p:sp>
      <p:cxnSp>
        <p:nvCxnSpPr>
          <p:cNvPr id="325" name="Google Shape;325;g112c730af4f_0_484"/>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326" name="Google Shape;326;g112c730af4f_0_484"/>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g11470f59a61_0_63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332" name="Google Shape;332;g11470f59a61_0_634"/>
          <p:cNvSpPr txBox="1"/>
          <p:nvPr/>
        </p:nvSpPr>
        <p:spPr>
          <a:xfrm>
            <a:off x="613350" y="1446900"/>
            <a:ext cx="11675700" cy="5411100"/>
          </a:xfrm>
          <a:prstGeom prst="rect">
            <a:avLst/>
          </a:prstGeom>
          <a:noFill/>
          <a:ln>
            <a:noFill/>
          </a:ln>
        </p:spPr>
        <p:txBody>
          <a:bodyPr anchorCtr="0" anchor="t" bIns="45700" lIns="91425" spcFirstLastPara="1" rIns="91425" wrap="square" tIns="45700">
            <a:noAutofit/>
          </a:bodyPr>
          <a:lstStyle/>
          <a:p>
            <a:pPr indent="-355600" lvl="1" marL="742950" marR="0" rtl="0" algn="l">
              <a:lnSpc>
                <a:spcPct val="100000"/>
              </a:lnSpc>
              <a:spcBef>
                <a:spcPts val="0"/>
              </a:spcBef>
              <a:spcAft>
                <a:spcPts val="0"/>
              </a:spcAft>
              <a:buClr>
                <a:srgbClr val="FF5A33"/>
              </a:buClr>
              <a:buSzPts val="3500"/>
              <a:buFont typeface="Quattrocento Sans"/>
              <a:buChar char="❖"/>
            </a:pPr>
            <a:r>
              <a:rPr b="0" i="0" lang="en-US" sz="3500" u="none" cap="none" strike="noStrike">
                <a:solidFill>
                  <a:srgbClr val="000000"/>
                </a:solidFill>
                <a:latin typeface="Quattrocento Sans"/>
                <a:ea typeface="Quattrocento Sans"/>
                <a:cs typeface="Quattrocento Sans"/>
                <a:sym typeface="Quattrocento Sans"/>
              </a:rPr>
              <a:t>Kiểm thử Hộp Trắng (còn gọi là Code-Based Testing hoặc Structural Testing) là một phương pháp kiểm thử phần mềm trong đó tester biết về cấu trúc nội bộ / thiết kế. </a:t>
            </a:r>
            <a:endParaRPr b="0" i="0" sz="3500" u="none" cap="none" strike="noStrike">
              <a:solidFill>
                <a:srgbClr val="000000"/>
              </a:solidFill>
              <a:latin typeface="Quattrocento Sans"/>
              <a:ea typeface="Quattrocento Sans"/>
              <a:cs typeface="Quattrocento Sans"/>
              <a:sym typeface="Quattrocento Sans"/>
            </a:endParaRPr>
          </a:p>
          <a:p>
            <a:pPr indent="-355600" lvl="1" marL="742950" marR="0" rtl="0" algn="l">
              <a:lnSpc>
                <a:spcPct val="100000"/>
              </a:lnSpc>
              <a:spcBef>
                <a:spcPts val="0"/>
              </a:spcBef>
              <a:spcAft>
                <a:spcPts val="0"/>
              </a:spcAft>
              <a:buClr>
                <a:srgbClr val="FF5A33"/>
              </a:buClr>
              <a:buSzPts val="3500"/>
              <a:buFont typeface="Quattrocento Sans"/>
              <a:buChar char="❖"/>
            </a:pPr>
            <a:r>
              <a:rPr b="0" i="0" lang="en-US" sz="3500" u="none" cap="none" strike="noStrike">
                <a:solidFill>
                  <a:srgbClr val="000000"/>
                </a:solidFill>
                <a:latin typeface="Quattrocento Sans"/>
                <a:ea typeface="Quattrocento Sans"/>
                <a:cs typeface="Quattrocento Sans"/>
                <a:sym typeface="Quattrocento Sans"/>
              </a:rPr>
              <a:t>Kiểm thử hộp trắng bao gồm phân tích dòng dữ liệu, điều khiển dòng, dòng thông tin, mã thực hành, ngoại lệ và những lỗi trình bày trong hệ thống để kiểm tra những hành động của phần mềm không được định hướng trước.</a:t>
            </a:r>
            <a:endParaRPr b="0" i="0" sz="3500"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333" name="Google Shape;333;g11470f59a61_0_634"/>
          <p:cNvSpPr txBox="1"/>
          <p:nvPr/>
        </p:nvSpPr>
        <p:spPr>
          <a:xfrm>
            <a:off x="613350" y="762150"/>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WhiteBox Testing - Kiểm thử hộp trắng</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2">
                                            <p:txEl>
                                              <p:pRg end="0" st="0"/>
                                            </p:txEl>
                                          </p:spTgt>
                                        </p:tgtEl>
                                        <p:attrNameLst>
                                          <p:attrName>style.visibility</p:attrName>
                                        </p:attrNameLst>
                                      </p:cBhvr>
                                      <p:to>
                                        <p:strVal val="visible"/>
                                      </p:to>
                                    </p:set>
                                    <p:anim calcmode="lin" valueType="num">
                                      <p:cBhvr additive="base">
                                        <p:cTn dur="1000"/>
                                        <p:tgtEl>
                                          <p:spTgt spid="33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2">
                                            <p:txEl>
                                              <p:pRg end="1" st="1"/>
                                            </p:txEl>
                                          </p:spTgt>
                                        </p:tgtEl>
                                        <p:attrNameLst>
                                          <p:attrName>style.visibility</p:attrName>
                                        </p:attrNameLst>
                                      </p:cBhvr>
                                      <p:to>
                                        <p:strVal val="visible"/>
                                      </p:to>
                                    </p:set>
                                    <p:anim calcmode="lin" valueType="num">
                                      <p:cBhvr additive="base">
                                        <p:cTn dur="1000"/>
                                        <p:tgtEl>
                                          <p:spTgt spid="33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g11470f59a61_0_64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339" name="Google Shape;339;g11470f59a61_0_640"/>
          <p:cNvSpPr txBox="1"/>
          <p:nvPr/>
        </p:nvSpPr>
        <p:spPr>
          <a:xfrm>
            <a:off x="90950" y="850800"/>
            <a:ext cx="11755500" cy="6007200"/>
          </a:xfrm>
          <a:prstGeom prst="rect">
            <a:avLst/>
          </a:prstGeom>
          <a:noFill/>
          <a:ln>
            <a:noFill/>
          </a:ln>
        </p:spPr>
        <p:txBody>
          <a:bodyPr anchorCtr="0" anchor="t" bIns="45700" lIns="91425" spcFirstLastPara="1" rIns="91425" wrap="square" tIns="45700">
            <a:noAutofit/>
          </a:bodyPr>
          <a:lstStyle/>
          <a:p>
            <a:pPr indent="-336550" lvl="1" marL="742950" marR="0" rtl="0" algn="l">
              <a:lnSpc>
                <a:spcPct val="100000"/>
              </a:lnSpc>
              <a:spcBef>
                <a:spcPts val="0"/>
              </a:spcBef>
              <a:spcAft>
                <a:spcPts val="0"/>
              </a:spcAft>
              <a:buClr>
                <a:srgbClr val="FF5A33"/>
              </a:buClr>
              <a:buSzPts val="3200"/>
              <a:buFont typeface="Quattrocento Sans"/>
              <a:buChar char="❖"/>
            </a:pPr>
            <a:r>
              <a:rPr b="0" i="0" lang="en-US" sz="3200" u="none" cap="none" strike="noStrike">
                <a:solidFill>
                  <a:srgbClr val="000000"/>
                </a:solidFill>
                <a:latin typeface="Quattrocento Sans"/>
                <a:ea typeface="Quattrocento Sans"/>
                <a:cs typeface="Quattrocento Sans"/>
                <a:sym typeface="Quattrocento Sans"/>
              </a:rPr>
              <a:t>Đối tượng được kiểm thử là 1 thành phần phần mềm như là 1 hàm chức năng, 1 module chức năng, 1 phân hệ chức năng…</a:t>
            </a:r>
            <a:endParaRPr b="0" i="0" sz="3200" u="none" cap="none" strike="noStrike">
              <a:solidFill>
                <a:srgbClr val="000000"/>
              </a:solidFill>
              <a:latin typeface="Quattrocento Sans"/>
              <a:ea typeface="Quattrocento Sans"/>
              <a:cs typeface="Quattrocento Sans"/>
              <a:sym typeface="Quattrocento Sans"/>
            </a:endParaRPr>
          </a:p>
          <a:p>
            <a:pPr indent="-336550" lvl="1" marL="742950" marR="0" rtl="0" algn="l">
              <a:lnSpc>
                <a:spcPct val="100000"/>
              </a:lnSpc>
              <a:spcBef>
                <a:spcPts val="0"/>
              </a:spcBef>
              <a:spcAft>
                <a:spcPts val="0"/>
              </a:spcAft>
              <a:buClr>
                <a:srgbClr val="FF5A33"/>
              </a:buClr>
              <a:buSzPts val="3200"/>
              <a:buFont typeface="Quattrocento Sans"/>
              <a:buChar char="❖"/>
            </a:pPr>
            <a:r>
              <a:rPr b="0" i="0" lang="en-US" sz="3200" u="none" cap="none" strike="noStrike">
                <a:solidFill>
                  <a:srgbClr val="000000"/>
                </a:solidFill>
                <a:latin typeface="Quattrocento Sans"/>
                <a:ea typeface="Quattrocento Sans"/>
                <a:cs typeface="Quattrocento Sans"/>
                <a:sym typeface="Quattrocento Sans"/>
              </a:rPr>
              <a:t>Phương pháp Kiểm tra Hộp trắng áp dụng cho các mức độ kiểm tra phần mềm sau đây:</a:t>
            </a:r>
            <a:endParaRPr b="0" i="0" sz="3200" u="none" cap="none" strike="noStrike">
              <a:solidFill>
                <a:srgbClr val="000000"/>
              </a:solidFill>
              <a:latin typeface="Quattrocento Sans"/>
              <a:ea typeface="Quattrocento Sans"/>
              <a:cs typeface="Quattrocento Sans"/>
              <a:sym typeface="Quattrocento Sans"/>
            </a:endParaRPr>
          </a:p>
          <a:p>
            <a:pPr indent="-317500" lvl="3" marL="1600200" marR="0" rtl="0" algn="l">
              <a:lnSpc>
                <a:spcPct val="100000"/>
              </a:lnSpc>
              <a:spcBef>
                <a:spcPts val="0"/>
              </a:spcBef>
              <a:spcAft>
                <a:spcPts val="0"/>
              </a:spcAft>
              <a:buClr>
                <a:srgbClr val="FF5A33"/>
              </a:buClr>
              <a:buSzPts val="3200"/>
              <a:buFont typeface="Quattrocento Sans"/>
              <a:buChar char="✔"/>
            </a:pPr>
            <a:r>
              <a:rPr b="0" i="0" lang="en-US" sz="3200" u="none" cap="none" strike="noStrike">
                <a:solidFill>
                  <a:srgbClr val="000000"/>
                </a:solidFill>
                <a:latin typeface="Quattrocento Sans"/>
                <a:ea typeface="Quattrocento Sans"/>
                <a:cs typeface="Quattrocento Sans"/>
                <a:sym typeface="Quattrocento Sans"/>
              </a:rPr>
              <a:t>Unit Testing(Kiểm thử đơn vị): Để kiểm tra đường dẫn trong một đơn vị.</a:t>
            </a:r>
            <a:endParaRPr b="0" i="0" sz="3200" u="none" cap="none" strike="noStrike">
              <a:solidFill>
                <a:srgbClr val="000000"/>
              </a:solidFill>
              <a:latin typeface="Quattrocento Sans"/>
              <a:ea typeface="Quattrocento Sans"/>
              <a:cs typeface="Quattrocento Sans"/>
              <a:sym typeface="Quattrocento Sans"/>
            </a:endParaRPr>
          </a:p>
          <a:p>
            <a:pPr indent="-317500" lvl="3" marL="1600200" marR="0" rtl="0" algn="l">
              <a:lnSpc>
                <a:spcPct val="100000"/>
              </a:lnSpc>
              <a:spcBef>
                <a:spcPts val="0"/>
              </a:spcBef>
              <a:spcAft>
                <a:spcPts val="0"/>
              </a:spcAft>
              <a:buClr>
                <a:srgbClr val="FF5A33"/>
              </a:buClr>
              <a:buSzPts val="3200"/>
              <a:buFont typeface="Quattrocento Sans"/>
              <a:buChar char="✔"/>
            </a:pPr>
            <a:r>
              <a:rPr b="0" i="0" lang="en-US" sz="3200" u="none" cap="none" strike="noStrike">
                <a:solidFill>
                  <a:srgbClr val="000000"/>
                </a:solidFill>
                <a:latin typeface="Quattrocento Sans"/>
                <a:ea typeface="Quattrocento Sans"/>
                <a:cs typeface="Quattrocento Sans"/>
                <a:sym typeface="Quattrocento Sans"/>
              </a:rPr>
              <a:t>Integration Testing(Test tích hợp): Để kiểm tra đường dẫn giữa các đơn vị.</a:t>
            </a:r>
            <a:endParaRPr b="0" i="0" sz="3200" u="none" cap="none" strike="noStrike">
              <a:solidFill>
                <a:srgbClr val="000000"/>
              </a:solidFill>
              <a:latin typeface="Quattrocento Sans"/>
              <a:ea typeface="Quattrocento Sans"/>
              <a:cs typeface="Quattrocento Sans"/>
              <a:sym typeface="Quattrocento Sans"/>
            </a:endParaRPr>
          </a:p>
          <a:p>
            <a:pPr indent="-317500" lvl="3" marL="1600200" marR="0" rtl="0" algn="l">
              <a:lnSpc>
                <a:spcPct val="100000"/>
              </a:lnSpc>
              <a:spcBef>
                <a:spcPts val="0"/>
              </a:spcBef>
              <a:spcAft>
                <a:spcPts val="0"/>
              </a:spcAft>
              <a:buClr>
                <a:srgbClr val="FF5A33"/>
              </a:buClr>
              <a:buSzPts val="3200"/>
              <a:buFont typeface="Quattrocento Sans"/>
              <a:buChar char="✔"/>
            </a:pPr>
            <a:r>
              <a:rPr b="0" i="0" lang="en-US" sz="3200" u="none" cap="none" strike="noStrike">
                <a:solidFill>
                  <a:srgbClr val="000000"/>
                </a:solidFill>
                <a:latin typeface="Quattrocento Sans"/>
                <a:ea typeface="Quattrocento Sans"/>
                <a:cs typeface="Quattrocento Sans"/>
                <a:sym typeface="Quattrocento Sans"/>
              </a:rPr>
              <a:t>System Testing(Test hệ thống): Để kiểm tra các đường dẫn giữa các hệ thống con.</a:t>
            </a:r>
            <a:endParaRPr b="0" i="0" sz="3200" u="none" cap="none" strike="noStrike">
              <a:solidFill>
                <a:srgbClr val="000000"/>
              </a:solidFill>
              <a:latin typeface="Quattrocento Sans"/>
              <a:ea typeface="Quattrocento Sans"/>
              <a:cs typeface="Quattrocento Sans"/>
              <a:sym typeface="Quattrocento Sans"/>
            </a:endParaRPr>
          </a:p>
          <a:p>
            <a:pPr indent="-431800" lvl="0" marL="2286000" marR="0" rtl="0" algn="l">
              <a:lnSpc>
                <a:spcPct val="100000"/>
              </a:lnSpc>
              <a:spcBef>
                <a:spcPts val="0"/>
              </a:spcBef>
              <a:spcAft>
                <a:spcPts val="0"/>
              </a:spcAft>
              <a:buClr>
                <a:srgbClr val="FF5A33"/>
              </a:buClr>
              <a:buSzPts val="3200"/>
              <a:buFont typeface="Quattrocento Sans"/>
              <a:buChar char="➔"/>
            </a:pPr>
            <a:r>
              <a:rPr b="0" i="0" lang="en-US" sz="3200" u="none" cap="none" strike="noStrike">
                <a:solidFill>
                  <a:srgbClr val="000000"/>
                </a:solidFill>
                <a:latin typeface="Quattrocento Sans"/>
                <a:ea typeface="Quattrocento Sans"/>
                <a:cs typeface="Quattrocento Sans"/>
                <a:sym typeface="Quattrocento Sans"/>
              </a:rPr>
              <a:t>Tuy nhiên, nó là chủ yếu áp dụng cho các kiểm thử đơn vị .</a:t>
            </a:r>
            <a:endParaRPr b="0" i="0" sz="3200" u="none" cap="none" strike="noStrike">
              <a:solidFill>
                <a:srgbClr val="000000"/>
              </a:solidFill>
              <a:latin typeface="Quattrocento Sans"/>
              <a:ea typeface="Quattrocento Sans"/>
              <a:cs typeface="Quattrocento Sans"/>
              <a:sym typeface="Quattrocento Sans"/>
            </a:endParaRPr>
          </a:p>
          <a:p>
            <a:pPr indent="0" lvl="0" marL="0" marR="0" rtl="0" algn="l">
              <a:lnSpc>
                <a:spcPct val="100000"/>
              </a:lnSpc>
              <a:spcBef>
                <a:spcPts val="0"/>
              </a:spcBef>
              <a:spcAft>
                <a:spcPts val="0"/>
              </a:spcAft>
              <a:buClr>
                <a:srgbClr val="000000"/>
              </a:buClr>
              <a:buSzPts val="3200"/>
              <a:buFont typeface="Arial"/>
              <a:buNone/>
            </a:pPr>
            <a:r>
              <a:t/>
            </a:r>
            <a:endParaRPr b="0" i="0" sz="3200" u="none" cap="none" strike="noStrike">
              <a:solidFill>
                <a:srgbClr val="000000"/>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9">
                                            <p:txEl>
                                              <p:pRg end="0" st="0"/>
                                            </p:txEl>
                                          </p:spTgt>
                                        </p:tgtEl>
                                        <p:attrNameLst>
                                          <p:attrName>style.visibility</p:attrName>
                                        </p:attrNameLst>
                                      </p:cBhvr>
                                      <p:to>
                                        <p:strVal val="visible"/>
                                      </p:to>
                                    </p:set>
                                    <p:anim calcmode="lin" valueType="num">
                                      <p:cBhvr additive="base">
                                        <p:cTn dur="1000"/>
                                        <p:tgtEl>
                                          <p:spTgt spid="33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9">
                                            <p:txEl>
                                              <p:pRg end="1" st="1"/>
                                            </p:txEl>
                                          </p:spTgt>
                                        </p:tgtEl>
                                        <p:attrNameLst>
                                          <p:attrName>style.visibility</p:attrName>
                                        </p:attrNameLst>
                                      </p:cBhvr>
                                      <p:to>
                                        <p:strVal val="visible"/>
                                      </p:to>
                                    </p:set>
                                    <p:anim calcmode="lin" valueType="num">
                                      <p:cBhvr additive="base">
                                        <p:cTn dur="1000"/>
                                        <p:tgtEl>
                                          <p:spTgt spid="339">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9">
                                            <p:txEl>
                                              <p:pRg end="2" st="2"/>
                                            </p:txEl>
                                          </p:spTgt>
                                        </p:tgtEl>
                                        <p:attrNameLst>
                                          <p:attrName>style.visibility</p:attrName>
                                        </p:attrNameLst>
                                      </p:cBhvr>
                                      <p:to>
                                        <p:strVal val="visible"/>
                                      </p:to>
                                    </p:set>
                                    <p:anim calcmode="lin" valueType="num">
                                      <p:cBhvr additive="base">
                                        <p:cTn dur="1000"/>
                                        <p:tgtEl>
                                          <p:spTgt spid="339">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9">
                                            <p:txEl>
                                              <p:pRg end="3" st="3"/>
                                            </p:txEl>
                                          </p:spTgt>
                                        </p:tgtEl>
                                        <p:attrNameLst>
                                          <p:attrName>style.visibility</p:attrName>
                                        </p:attrNameLst>
                                      </p:cBhvr>
                                      <p:to>
                                        <p:strVal val="visible"/>
                                      </p:to>
                                    </p:set>
                                    <p:anim calcmode="lin" valueType="num">
                                      <p:cBhvr additive="base">
                                        <p:cTn dur="1000"/>
                                        <p:tgtEl>
                                          <p:spTgt spid="339">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9">
                                            <p:txEl>
                                              <p:pRg end="4" st="4"/>
                                            </p:txEl>
                                          </p:spTgt>
                                        </p:tgtEl>
                                        <p:attrNameLst>
                                          <p:attrName>style.visibility</p:attrName>
                                        </p:attrNameLst>
                                      </p:cBhvr>
                                      <p:to>
                                        <p:strVal val="visible"/>
                                      </p:to>
                                    </p:set>
                                    <p:anim calcmode="lin" valueType="num">
                                      <p:cBhvr additive="base">
                                        <p:cTn dur="1000"/>
                                        <p:tgtEl>
                                          <p:spTgt spid="339">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9">
                                            <p:txEl>
                                              <p:pRg end="5" st="5"/>
                                            </p:txEl>
                                          </p:spTgt>
                                        </p:tgtEl>
                                        <p:attrNameLst>
                                          <p:attrName>style.visibility</p:attrName>
                                        </p:attrNameLst>
                                      </p:cBhvr>
                                      <p:to>
                                        <p:strVal val="visible"/>
                                      </p:to>
                                    </p:set>
                                    <p:anim calcmode="lin" valueType="num">
                                      <p:cBhvr additive="base">
                                        <p:cTn dur="1000"/>
                                        <p:tgtEl>
                                          <p:spTgt spid="339">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39">
                                            <p:txEl>
                                              <p:pRg end="6" st="6"/>
                                            </p:txEl>
                                          </p:spTgt>
                                        </p:tgtEl>
                                        <p:attrNameLst>
                                          <p:attrName>style.visibility</p:attrName>
                                        </p:attrNameLst>
                                      </p:cBhvr>
                                      <p:to>
                                        <p:strVal val="visible"/>
                                      </p:to>
                                    </p:set>
                                    <p:anim calcmode="lin" valueType="num">
                                      <p:cBhvr additive="base">
                                        <p:cTn dur="1000"/>
                                        <p:tgtEl>
                                          <p:spTgt spid="339">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11470f59a61_0_64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345" name="Google Shape;345;g11470f59a61_0_646"/>
          <p:cNvSpPr txBox="1"/>
          <p:nvPr/>
        </p:nvSpPr>
        <p:spPr>
          <a:xfrm>
            <a:off x="453400" y="1701675"/>
            <a:ext cx="8023500" cy="48063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rgbClr val="FFFFFF"/>
                </a:highlight>
                <a:latin typeface="Quattrocento Sans"/>
                <a:ea typeface="Quattrocento Sans"/>
                <a:cs typeface="Quattrocento Sans"/>
                <a:sym typeface="Quattrocento Sans"/>
              </a:rPr>
              <a:t>Đối tượng được kiểm thử là 1 thành phần phần mềm (TPPM).TPPM có thể là 1 hàm chức năng, 1 module chức năng, 1 phân hệ chức năng…</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346" name="Google Shape;346;g11470f59a61_0_646"/>
          <p:cNvSpPr txBox="1"/>
          <p:nvPr/>
        </p:nvSpPr>
        <p:spPr>
          <a:xfrm>
            <a:off x="617100" y="901275"/>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Đối tượng Kiểm thử hộp trắng</a:t>
            </a:r>
            <a:endParaRPr b="0" i="0" sz="4000" u="none" cap="none" strike="noStrike">
              <a:solidFill>
                <a:schemeClr val="dk1"/>
              </a:solidFill>
              <a:latin typeface="Quattrocento Sans"/>
              <a:ea typeface="Quattrocento Sans"/>
              <a:cs typeface="Quattrocento Sans"/>
              <a:sym typeface="Quattrocento Sans"/>
            </a:endParaRPr>
          </a:p>
        </p:txBody>
      </p:sp>
      <p:pic>
        <p:nvPicPr>
          <p:cNvPr id="347" name="Google Shape;347;g11470f59a61_0_646"/>
          <p:cNvPicPr preferRelativeResize="0"/>
          <p:nvPr/>
        </p:nvPicPr>
        <p:blipFill rotWithShape="1">
          <a:blip r:embed="rId3">
            <a:alphaModFix/>
          </a:blip>
          <a:srcRect b="0" l="0" r="0" t="0"/>
          <a:stretch/>
        </p:blipFill>
        <p:spPr>
          <a:xfrm>
            <a:off x="8094388" y="1259663"/>
            <a:ext cx="3933825" cy="5248275"/>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45">
                                            <p:txEl>
                                              <p:pRg end="0" st="0"/>
                                            </p:txEl>
                                          </p:spTgt>
                                        </p:tgtEl>
                                        <p:attrNameLst>
                                          <p:attrName>style.visibility</p:attrName>
                                        </p:attrNameLst>
                                      </p:cBhvr>
                                      <p:to>
                                        <p:strVal val="visible"/>
                                      </p:to>
                                    </p:set>
                                    <p:anim calcmode="lin" valueType="num">
                                      <p:cBhvr additive="base">
                                        <p:cTn dur="1000"/>
                                        <p:tgtEl>
                                          <p:spTgt spid="34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g115edf558da_0_4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whitebox testing</a:t>
            </a:r>
            <a:endParaRPr/>
          </a:p>
        </p:txBody>
      </p:sp>
      <p:sp>
        <p:nvSpPr>
          <p:cNvPr id="353" name="Google Shape;353;g115edf558da_0_44"/>
          <p:cNvSpPr txBox="1"/>
          <p:nvPr/>
        </p:nvSpPr>
        <p:spPr>
          <a:xfrm>
            <a:off x="271475" y="1632125"/>
            <a:ext cx="11716500" cy="5226000"/>
          </a:xfrm>
          <a:prstGeom prst="rect">
            <a:avLst/>
          </a:prstGeom>
          <a:noFill/>
          <a:ln>
            <a:noFill/>
          </a:ln>
        </p:spPr>
        <p:txBody>
          <a:bodyPr anchorCtr="0" anchor="t" bIns="45700" lIns="91425" spcFirstLastPara="1" rIns="91425" wrap="square" tIns="45700">
            <a:no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Bước 1: Đọc và hiểu mã nguồn(source code).</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Bước 2: Dùng  kỹ thuật định nghĩa các testcase xác định(sẽ giới thiệu sau) để định nghĩa các testcase. Định nghĩa mỗi testcase là xác định 3 thông tin sau :</a:t>
            </a:r>
            <a:endParaRPr b="0" i="0" sz="3600" u="none" cap="none" strike="noStrike">
              <a:solidFill>
                <a:srgbClr val="000000"/>
              </a:solidFill>
              <a:latin typeface="Quattrocento Sans"/>
              <a:ea typeface="Quattrocento Sans"/>
              <a:cs typeface="Quattrocento Sans"/>
              <a:sym typeface="Quattrocento Sans"/>
            </a:endParaRPr>
          </a:p>
          <a:p>
            <a:pPr indent="-342900" lvl="3" marL="160020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Giá trị dữ liệu nhập để TPPM xử lý (hoặc hợp lệ hoặc không hợp lệ).</a:t>
            </a:r>
            <a:endParaRPr b="0" i="0" sz="3600" u="none" cap="none" strike="noStrike">
              <a:solidFill>
                <a:srgbClr val="000000"/>
              </a:solidFill>
              <a:latin typeface="Quattrocento Sans"/>
              <a:ea typeface="Quattrocento Sans"/>
              <a:cs typeface="Quattrocento Sans"/>
              <a:sym typeface="Quattrocento Sans"/>
            </a:endParaRPr>
          </a:p>
          <a:p>
            <a:pPr indent="-342900" lvl="3" marL="160020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Trạng thái của thành phần phần mềm(TPPM) cần có để thực hiện testcase.</a:t>
            </a:r>
            <a:endParaRPr b="0" i="0" sz="3600" u="none" cap="none" strike="noStrike">
              <a:solidFill>
                <a:srgbClr val="000000"/>
              </a:solidFill>
              <a:latin typeface="Quattrocento Sans"/>
              <a:ea typeface="Quattrocento Sans"/>
              <a:cs typeface="Quattrocento Sans"/>
              <a:sym typeface="Quattrocento Sans"/>
            </a:endParaRPr>
          </a:p>
          <a:p>
            <a:pPr indent="-342900" lvl="3" marL="160020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Giá trị dữ liệu xuất mà TPPM phải tạo được.</a:t>
            </a:r>
            <a:endParaRPr b="0" i="0" sz="3600" u="none" cap="none" strike="noStrike">
              <a:solidFill>
                <a:srgbClr val="000000"/>
              </a:solidFill>
              <a:latin typeface="Quattrocento Sans"/>
              <a:ea typeface="Quattrocento Sans"/>
              <a:cs typeface="Quattrocento Sans"/>
              <a:sym typeface="Quattrocento Sans"/>
            </a:endParaRPr>
          </a:p>
          <a:p>
            <a:pPr indent="0" lvl="0" marL="0" marR="0" rtl="0" algn="l">
              <a:lnSpc>
                <a:spcPct val="100000"/>
              </a:lnSpc>
              <a:spcBef>
                <a:spcPts val="0"/>
              </a:spcBef>
              <a:spcAft>
                <a:spcPts val="0"/>
              </a:spcAft>
              <a:buClr>
                <a:srgbClr val="000000"/>
              </a:buClr>
              <a:buSzPts val="3600"/>
              <a:buFont typeface="Arial"/>
              <a:buNone/>
            </a:pPr>
            <a:r>
              <a:t/>
            </a:r>
            <a:endParaRPr b="0" i="0" sz="3600" u="none" cap="none" strike="noStrike">
              <a:solidFill>
                <a:srgbClr val="000000"/>
              </a:solidFill>
              <a:latin typeface="Quattrocento Sans"/>
              <a:ea typeface="Quattrocento Sans"/>
              <a:cs typeface="Quattrocento Sans"/>
              <a:sym typeface="Quattrocento Sans"/>
            </a:endParaRPr>
          </a:p>
        </p:txBody>
      </p:sp>
      <p:sp>
        <p:nvSpPr>
          <p:cNvPr id="354" name="Google Shape;354;g115edf558da_0_44"/>
          <p:cNvSpPr txBox="1"/>
          <p:nvPr/>
        </p:nvSpPr>
        <p:spPr>
          <a:xfrm>
            <a:off x="613350" y="831713"/>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Các bước Kiểm thử hộp trắng</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53">
                                            <p:txEl>
                                              <p:pRg end="0" st="0"/>
                                            </p:txEl>
                                          </p:spTgt>
                                        </p:tgtEl>
                                        <p:attrNameLst>
                                          <p:attrName>style.visibility</p:attrName>
                                        </p:attrNameLst>
                                      </p:cBhvr>
                                      <p:to>
                                        <p:strVal val="visible"/>
                                      </p:to>
                                    </p:set>
                                    <p:anim calcmode="lin" valueType="num">
                                      <p:cBhvr additive="base">
                                        <p:cTn dur="1000"/>
                                        <p:tgtEl>
                                          <p:spTgt spid="353">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53">
                                            <p:txEl>
                                              <p:pRg end="1" st="1"/>
                                            </p:txEl>
                                          </p:spTgt>
                                        </p:tgtEl>
                                        <p:attrNameLst>
                                          <p:attrName>style.visibility</p:attrName>
                                        </p:attrNameLst>
                                      </p:cBhvr>
                                      <p:to>
                                        <p:strVal val="visible"/>
                                      </p:to>
                                    </p:set>
                                    <p:anim calcmode="lin" valueType="num">
                                      <p:cBhvr additive="base">
                                        <p:cTn dur="1000"/>
                                        <p:tgtEl>
                                          <p:spTgt spid="353">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53">
                                            <p:txEl>
                                              <p:pRg end="2" st="2"/>
                                            </p:txEl>
                                          </p:spTgt>
                                        </p:tgtEl>
                                        <p:attrNameLst>
                                          <p:attrName>style.visibility</p:attrName>
                                        </p:attrNameLst>
                                      </p:cBhvr>
                                      <p:to>
                                        <p:strVal val="visible"/>
                                      </p:to>
                                    </p:set>
                                    <p:anim calcmode="lin" valueType="num">
                                      <p:cBhvr additive="base">
                                        <p:cTn dur="1000"/>
                                        <p:tgtEl>
                                          <p:spTgt spid="353">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53">
                                            <p:txEl>
                                              <p:pRg end="3" st="3"/>
                                            </p:txEl>
                                          </p:spTgt>
                                        </p:tgtEl>
                                        <p:attrNameLst>
                                          <p:attrName>style.visibility</p:attrName>
                                        </p:attrNameLst>
                                      </p:cBhvr>
                                      <p:to>
                                        <p:strVal val="visible"/>
                                      </p:to>
                                    </p:set>
                                    <p:anim calcmode="lin" valueType="num">
                                      <p:cBhvr additive="base">
                                        <p:cTn dur="1000"/>
                                        <p:tgtEl>
                                          <p:spTgt spid="353">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53">
                                            <p:txEl>
                                              <p:pRg end="4" st="4"/>
                                            </p:txEl>
                                          </p:spTgt>
                                        </p:tgtEl>
                                        <p:attrNameLst>
                                          <p:attrName>style.visibility</p:attrName>
                                        </p:attrNameLst>
                                      </p:cBhvr>
                                      <p:to>
                                        <p:strVal val="visible"/>
                                      </p:to>
                                    </p:set>
                                    <p:anim calcmode="lin" valueType="num">
                                      <p:cBhvr additive="base">
                                        <p:cTn dur="1000"/>
                                        <p:tgtEl>
                                          <p:spTgt spid="353">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53">
                                            <p:txEl>
                                              <p:pRg end="5" st="5"/>
                                            </p:txEl>
                                          </p:spTgt>
                                        </p:tgtEl>
                                        <p:attrNameLst>
                                          <p:attrName>style.visibility</p:attrName>
                                        </p:attrNameLst>
                                      </p:cBhvr>
                                      <p:to>
                                        <p:strVal val="visible"/>
                                      </p:to>
                                    </p:set>
                                    <p:anim calcmode="lin" valueType="num">
                                      <p:cBhvr additive="base">
                                        <p:cTn dur="1000"/>
                                        <p:tgtEl>
                                          <p:spTgt spid="353">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g115edf558da_0_5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whitebox testing</a:t>
            </a:r>
            <a:endParaRPr/>
          </a:p>
        </p:txBody>
      </p:sp>
      <p:sp>
        <p:nvSpPr>
          <p:cNvPr id="360" name="Google Shape;360;g115edf558da_0_50"/>
          <p:cNvSpPr txBox="1"/>
          <p:nvPr/>
        </p:nvSpPr>
        <p:spPr>
          <a:xfrm>
            <a:off x="237750" y="922675"/>
            <a:ext cx="11954400" cy="60081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303030"/>
                </a:solidFill>
                <a:latin typeface="Quattrocento Sans"/>
                <a:ea typeface="Quattrocento Sans"/>
                <a:cs typeface="Quattrocento Sans"/>
                <a:sym typeface="Quattrocento Sans"/>
              </a:rPr>
              <a:t>Bước 3: Sử dụng testcase đã xác định ở bước 2 và </a:t>
            </a:r>
            <a:r>
              <a:rPr b="0" i="0" lang="en-US" sz="3600" u="none" cap="none" strike="noStrike">
                <a:solidFill>
                  <a:srgbClr val="303030"/>
                </a:solidFill>
                <a:highlight>
                  <a:srgbClr val="FFFFFF"/>
                </a:highlight>
                <a:latin typeface="Quattrocento Sans"/>
                <a:ea typeface="Quattrocento Sans"/>
                <a:cs typeface="Quattrocento Sans"/>
                <a:sym typeface="Quattrocento Sans"/>
              </a:rPr>
              <a:t>thực thi test trong code (không cần thực thi chương trình, vì thực hiện white box testing sẽ sử dụng framework nào đó hỗ trợ (Ví dụ như test kiểu debug).</a:t>
            </a:r>
            <a:endParaRPr b="0" i="0" sz="3600" u="none" cap="none" strike="noStrike">
              <a:solidFill>
                <a:srgbClr val="303030"/>
              </a:solidFill>
              <a:highlight>
                <a:srgbClr val="FFFFFF"/>
              </a:highlight>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chemeClr val="dk1"/>
                </a:solidFill>
                <a:latin typeface="Quattrocento Sans"/>
                <a:ea typeface="Quattrocento Sans"/>
                <a:cs typeface="Quattrocento Sans"/>
                <a:sym typeface="Quattrocento Sans"/>
              </a:rPr>
              <a:t>Bước 4: So sánh kết quả thu được với kết quả kỳ vọng trong từng testcase, từ đó lập báo cáo về kết quả kiểm thử.</a:t>
            </a:r>
            <a:endParaRPr b="0" i="0" sz="3600" u="none" cap="none" strike="noStrike">
              <a:solidFill>
                <a:srgbClr val="303030"/>
              </a:solidFill>
              <a:highlight>
                <a:srgbClr val="FFFFFF"/>
              </a:highlight>
              <a:latin typeface="Quattrocento Sans"/>
              <a:ea typeface="Quattrocento Sans"/>
              <a:cs typeface="Quattrocento Sans"/>
              <a:sym typeface="Quattrocento Sans"/>
            </a:endParaRPr>
          </a:p>
          <a:p>
            <a:pPr indent="0" lvl="0" marL="0" marR="0" rtl="0" algn="l">
              <a:lnSpc>
                <a:spcPct val="100000"/>
              </a:lnSpc>
              <a:spcBef>
                <a:spcPts val="0"/>
              </a:spcBef>
              <a:spcAft>
                <a:spcPts val="0"/>
              </a:spcAft>
              <a:buClr>
                <a:srgbClr val="000000"/>
              </a:buClr>
              <a:buSzPts val="3108"/>
              <a:buFont typeface="Arial"/>
              <a:buNone/>
            </a:pPr>
            <a:r>
              <a:t/>
            </a:r>
            <a:endParaRPr b="0" i="0" sz="3108" u="none" cap="none" strike="noStrike">
              <a:solidFill>
                <a:srgbClr val="434343"/>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2441"/>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pic>
        <p:nvPicPr>
          <p:cNvPr id="361" name="Google Shape;361;g115edf558da_0_50"/>
          <p:cNvPicPr preferRelativeResize="0"/>
          <p:nvPr/>
        </p:nvPicPr>
        <p:blipFill rotWithShape="1">
          <a:blip r:embed="rId3">
            <a:alphaModFix/>
          </a:blip>
          <a:srcRect b="0" l="0" r="0" t="0"/>
          <a:stretch/>
        </p:blipFill>
        <p:spPr>
          <a:xfrm>
            <a:off x="5475475" y="4358250"/>
            <a:ext cx="6106824" cy="2499750"/>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0" st="0"/>
                                            </p:txEl>
                                          </p:spTgt>
                                        </p:tgtEl>
                                        <p:attrNameLst>
                                          <p:attrName>style.visibility</p:attrName>
                                        </p:attrNameLst>
                                      </p:cBhvr>
                                      <p:to>
                                        <p:strVal val="visible"/>
                                      </p:to>
                                    </p:set>
                                    <p:anim calcmode="lin" valueType="num">
                                      <p:cBhvr additive="base">
                                        <p:cTn dur="1000"/>
                                        <p:tgtEl>
                                          <p:spTgt spid="36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1" st="1"/>
                                            </p:txEl>
                                          </p:spTgt>
                                        </p:tgtEl>
                                        <p:attrNameLst>
                                          <p:attrName>style.visibility</p:attrName>
                                        </p:attrNameLst>
                                      </p:cBhvr>
                                      <p:to>
                                        <p:strVal val="visible"/>
                                      </p:to>
                                    </p:set>
                                    <p:anim calcmode="lin" valueType="num">
                                      <p:cBhvr additive="base">
                                        <p:cTn dur="1000"/>
                                        <p:tgtEl>
                                          <p:spTgt spid="36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2" st="2"/>
                                            </p:txEl>
                                          </p:spTgt>
                                        </p:tgtEl>
                                        <p:attrNameLst>
                                          <p:attrName>style.visibility</p:attrName>
                                        </p:attrNameLst>
                                      </p:cBhvr>
                                      <p:to>
                                        <p:strVal val="visible"/>
                                      </p:to>
                                    </p:set>
                                    <p:anim calcmode="lin" valueType="num">
                                      <p:cBhvr additive="base">
                                        <p:cTn dur="1000"/>
                                        <p:tgtEl>
                                          <p:spTgt spid="36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0">
                                            <p:txEl>
                                              <p:pRg end="3" st="3"/>
                                            </p:txEl>
                                          </p:spTgt>
                                        </p:tgtEl>
                                        <p:attrNameLst>
                                          <p:attrName>style.visibility</p:attrName>
                                        </p:attrNameLst>
                                      </p:cBhvr>
                                      <p:to>
                                        <p:strVal val="visible"/>
                                      </p:to>
                                    </p:set>
                                    <p:anim calcmode="lin" valueType="num">
                                      <p:cBhvr additive="base">
                                        <p:cTn dur="1000"/>
                                        <p:tgtEl>
                                          <p:spTgt spid="360">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g115edf558da_0_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367" name="Google Shape;367;g115edf558da_0_0"/>
          <p:cNvSpPr txBox="1"/>
          <p:nvPr/>
        </p:nvSpPr>
        <p:spPr>
          <a:xfrm>
            <a:off x="613350" y="1446900"/>
            <a:ext cx="11675700" cy="54111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Test có thể bắt đầu ở giai đoạn sớm hơn, không cần phải chờ đợi cho GUI để có thể test.</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Test kỹ càng hơn, có thể bao phủ hầu hết các đường dẫn.</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Thích hợp trong việc tìm kiếm lỗi và các vấn đề trong mã lệnh.</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Cho phép tìm kiếm các lỗi ẩn bên trong.</a:t>
            </a:r>
            <a:endParaRPr b="0" i="0" sz="3600" u="none" cap="none" strike="noStrike">
              <a:solidFill>
                <a:srgbClr val="000000"/>
              </a:solidFill>
              <a:latin typeface="Quattrocento Sans"/>
              <a:ea typeface="Quattrocento Sans"/>
              <a:cs typeface="Quattrocento Sans"/>
              <a:sym typeface="Quattrocento Sans"/>
            </a:endParaRPr>
          </a:p>
        </p:txBody>
      </p:sp>
      <p:sp>
        <p:nvSpPr>
          <p:cNvPr id="368" name="Google Shape;368;g115edf558da_0_0"/>
          <p:cNvSpPr txBox="1"/>
          <p:nvPr/>
        </p:nvSpPr>
        <p:spPr>
          <a:xfrm>
            <a:off x="613350" y="762150"/>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Ưu điểm Kiểm thử hộp trắng</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7">
                                            <p:txEl>
                                              <p:pRg end="0" st="0"/>
                                            </p:txEl>
                                          </p:spTgt>
                                        </p:tgtEl>
                                        <p:attrNameLst>
                                          <p:attrName>style.visibility</p:attrName>
                                        </p:attrNameLst>
                                      </p:cBhvr>
                                      <p:to>
                                        <p:strVal val="visible"/>
                                      </p:to>
                                    </p:set>
                                    <p:anim calcmode="lin" valueType="num">
                                      <p:cBhvr additive="base">
                                        <p:cTn dur="1000"/>
                                        <p:tgtEl>
                                          <p:spTgt spid="36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7">
                                            <p:txEl>
                                              <p:pRg end="1" st="1"/>
                                            </p:txEl>
                                          </p:spTgt>
                                        </p:tgtEl>
                                        <p:attrNameLst>
                                          <p:attrName>style.visibility</p:attrName>
                                        </p:attrNameLst>
                                      </p:cBhvr>
                                      <p:to>
                                        <p:strVal val="visible"/>
                                      </p:to>
                                    </p:set>
                                    <p:anim calcmode="lin" valueType="num">
                                      <p:cBhvr additive="base">
                                        <p:cTn dur="1000"/>
                                        <p:tgtEl>
                                          <p:spTgt spid="36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7">
                                            <p:txEl>
                                              <p:pRg end="2" st="2"/>
                                            </p:txEl>
                                          </p:spTgt>
                                        </p:tgtEl>
                                        <p:attrNameLst>
                                          <p:attrName>style.visibility</p:attrName>
                                        </p:attrNameLst>
                                      </p:cBhvr>
                                      <p:to>
                                        <p:strVal val="visible"/>
                                      </p:to>
                                    </p:set>
                                    <p:anim calcmode="lin" valueType="num">
                                      <p:cBhvr additive="base">
                                        <p:cTn dur="1000"/>
                                        <p:tgtEl>
                                          <p:spTgt spid="36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7">
                                            <p:txEl>
                                              <p:pRg end="3" st="3"/>
                                            </p:txEl>
                                          </p:spTgt>
                                        </p:tgtEl>
                                        <p:attrNameLst>
                                          <p:attrName>style.visibility</p:attrName>
                                        </p:attrNameLst>
                                      </p:cBhvr>
                                      <p:to>
                                        <p:strVal val="visible"/>
                                      </p:to>
                                    </p:set>
                                    <p:anim calcmode="lin" valueType="num">
                                      <p:cBhvr additive="base">
                                        <p:cTn dur="1000"/>
                                        <p:tgtEl>
                                          <p:spTgt spid="367">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g115edf558da_0_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374" name="Google Shape;374;g115edf558da_0_6"/>
          <p:cNvSpPr txBox="1"/>
          <p:nvPr/>
        </p:nvSpPr>
        <p:spPr>
          <a:xfrm>
            <a:off x="516300" y="846600"/>
            <a:ext cx="11675700" cy="54111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Các lập trình viên có thể tự kiểm tra.</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Giúp tối ưu việc mã hoá.</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Do yêu cầu kiến thức cấu trúc bên trong của phần mềm, nên việc kiểm soát lỗi tối đa nhất.</a:t>
            </a:r>
            <a:endParaRPr b="0" i="0" sz="3600" u="none" cap="none" strike="noStrike">
              <a:solidFill>
                <a:srgbClr val="000000"/>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74">
                                            <p:txEl>
                                              <p:pRg end="0" st="0"/>
                                            </p:txEl>
                                          </p:spTgt>
                                        </p:tgtEl>
                                        <p:attrNameLst>
                                          <p:attrName>style.visibility</p:attrName>
                                        </p:attrNameLst>
                                      </p:cBhvr>
                                      <p:to>
                                        <p:strVal val="visible"/>
                                      </p:to>
                                    </p:set>
                                    <p:anim calcmode="lin" valueType="num">
                                      <p:cBhvr additive="base">
                                        <p:cTn dur="1000"/>
                                        <p:tgtEl>
                                          <p:spTgt spid="37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74">
                                            <p:txEl>
                                              <p:pRg end="1" st="1"/>
                                            </p:txEl>
                                          </p:spTgt>
                                        </p:tgtEl>
                                        <p:attrNameLst>
                                          <p:attrName>style.visibility</p:attrName>
                                        </p:attrNameLst>
                                      </p:cBhvr>
                                      <p:to>
                                        <p:strVal val="visible"/>
                                      </p:to>
                                    </p:set>
                                    <p:anim calcmode="lin" valueType="num">
                                      <p:cBhvr additive="base">
                                        <p:cTn dur="1000"/>
                                        <p:tgtEl>
                                          <p:spTgt spid="374">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74">
                                            <p:txEl>
                                              <p:pRg end="2" st="2"/>
                                            </p:txEl>
                                          </p:spTgt>
                                        </p:tgtEl>
                                        <p:attrNameLst>
                                          <p:attrName>style.visibility</p:attrName>
                                        </p:attrNameLst>
                                      </p:cBhvr>
                                      <p:to>
                                        <p:strVal val="visible"/>
                                      </p:to>
                                    </p:set>
                                    <p:anim calcmode="lin" valueType="num">
                                      <p:cBhvr additive="base">
                                        <p:cTn dur="1000"/>
                                        <p:tgtEl>
                                          <p:spTgt spid="374">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g115edf558da_0_1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380" name="Google Shape;380;g115edf558da_0_12"/>
          <p:cNvSpPr txBox="1"/>
          <p:nvPr/>
        </p:nvSpPr>
        <p:spPr>
          <a:xfrm>
            <a:off x="613350" y="1446900"/>
            <a:ext cx="11675700" cy="54111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15000"/>
              </a:lnSpc>
              <a:spcBef>
                <a:spcPts val="140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Vì các bài kiểm tra rất phức tạp, đòi hỏi phải có các nguồn lực có tay nghề cao, với kiến thức sâu rộng về lập trình và thực hiện.</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latin typeface="Quattrocento Sans"/>
                <a:ea typeface="Quattrocento Sans"/>
                <a:cs typeface="Quattrocento Sans"/>
                <a:sym typeface="Quattrocento Sans"/>
              </a:rPr>
              <a:t>Không thể kiểm thử được hết các đường dẫn.</a:t>
            </a:r>
            <a:endParaRPr b="0" i="0" sz="3600" u="none" cap="none" strike="noStrike">
              <a:solidFill>
                <a:srgbClr val="1B1B1B"/>
              </a:solidFill>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latin typeface="Quattrocento Sans"/>
                <a:ea typeface="Quattrocento Sans"/>
                <a:cs typeface="Quattrocento Sans"/>
                <a:sym typeface="Quattrocento Sans"/>
              </a:rPr>
              <a:t>Kết quả có độ chính xác không cao do con người tự tính toán nên có thể dẫn đến nhầm lẫn.</a:t>
            </a:r>
            <a:endParaRPr b="0" i="0" sz="3600" u="none" cap="none" strike="noStrike">
              <a:solidFill>
                <a:srgbClr val="000000"/>
              </a:solidFill>
              <a:latin typeface="Quattrocento Sans"/>
              <a:ea typeface="Quattrocento Sans"/>
              <a:cs typeface="Quattrocento Sans"/>
              <a:sym typeface="Quattrocento Sans"/>
            </a:endParaRPr>
          </a:p>
        </p:txBody>
      </p:sp>
      <p:sp>
        <p:nvSpPr>
          <p:cNvPr id="381" name="Google Shape;381;g115edf558da_0_12"/>
          <p:cNvSpPr txBox="1"/>
          <p:nvPr/>
        </p:nvSpPr>
        <p:spPr>
          <a:xfrm>
            <a:off x="613350" y="762150"/>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Nhược điểm Kiểm thử hộp trắng</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80">
                                            <p:txEl>
                                              <p:pRg end="0" st="0"/>
                                            </p:txEl>
                                          </p:spTgt>
                                        </p:tgtEl>
                                        <p:attrNameLst>
                                          <p:attrName>style.visibility</p:attrName>
                                        </p:attrNameLst>
                                      </p:cBhvr>
                                      <p:to>
                                        <p:strVal val="visible"/>
                                      </p:to>
                                    </p:set>
                                    <p:anim calcmode="lin" valueType="num">
                                      <p:cBhvr additive="base">
                                        <p:cTn dur="1000"/>
                                        <p:tgtEl>
                                          <p:spTgt spid="38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80">
                                            <p:txEl>
                                              <p:pRg end="1" st="1"/>
                                            </p:txEl>
                                          </p:spTgt>
                                        </p:tgtEl>
                                        <p:attrNameLst>
                                          <p:attrName>style.visibility</p:attrName>
                                        </p:attrNameLst>
                                      </p:cBhvr>
                                      <p:to>
                                        <p:strVal val="visible"/>
                                      </p:to>
                                    </p:set>
                                    <p:anim calcmode="lin" valueType="num">
                                      <p:cBhvr additive="base">
                                        <p:cTn dur="1000"/>
                                        <p:tgtEl>
                                          <p:spTgt spid="38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80">
                                            <p:txEl>
                                              <p:pRg end="2" st="2"/>
                                            </p:txEl>
                                          </p:spTgt>
                                        </p:tgtEl>
                                        <p:attrNameLst>
                                          <p:attrName>style.visibility</p:attrName>
                                        </p:attrNameLst>
                                      </p:cBhvr>
                                      <p:to>
                                        <p:strVal val="visible"/>
                                      </p:to>
                                    </p:set>
                                    <p:anim calcmode="lin" valueType="num">
                                      <p:cBhvr additive="base">
                                        <p:cTn dur="1000"/>
                                        <p:tgtEl>
                                          <p:spTgt spid="38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g115edf558da_0_1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387" name="Google Shape;387;g115edf558da_0_18"/>
          <p:cNvSpPr txBox="1"/>
          <p:nvPr/>
        </p:nvSpPr>
        <p:spPr>
          <a:xfrm>
            <a:off x="516300" y="846600"/>
            <a:ext cx="11675700" cy="54111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Chương trình sai do thiếu logic.</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Dễ bị miss các case đặc biệt nếu vòng lặp thuật toán phức tạp</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Không thể đảm bảo rằng chương trình đã tuân theo đặc tả và cover hết các trường hợp.</a:t>
            </a:r>
            <a:endParaRPr b="0" i="0" sz="3600" u="none" cap="none" strike="noStrike">
              <a:solidFill>
                <a:srgbClr val="000000"/>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87">
                                            <p:txEl>
                                              <p:pRg end="0" st="0"/>
                                            </p:txEl>
                                          </p:spTgt>
                                        </p:tgtEl>
                                        <p:attrNameLst>
                                          <p:attrName>style.visibility</p:attrName>
                                        </p:attrNameLst>
                                      </p:cBhvr>
                                      <p:to>
                                        <p:strVal val="visible"/>
                                      </p:to>
                                    </p:set>
                                    <p:anim calcmode="lin" valueType="num">
                                      <p:cBhvr additive="base">
                                        <p:cTn dur="1000"/>
                                        <p:tgtEl>
                                          <p:spTgt spid="38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87">
                                            <p:txEl>
                                              <p:pRg end="1" st="1"/>
                                            </p:txEl>
                                          </p:spTgt>
                                        </p:tgtEl>
                                        <p:attrNameLst>
                                          <p:attrName>style.visibility</p:attrName>
                                        </p:attrNameLst>
                                      </p:cBhvr>
                                      <p:to>
                                        <p:strVal val="visible"/>
                                      </p:to>
                                    </p:set>
                                    <p:anim calcmode="lin" valueType="num">
                                      <p:cBhvr additive="base">
                                        <p:cTn dur="1000"/>
                                        <p:tgtEl>
                                          <p:spTgt spid="38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87">
                                            <p:txEl>
                                              <p:pRg end="2" st="2"/>
                                            </p:txEl>
                                          </p:spTgt>
                                        </p:tgtEl>
                                        <p:attrNameLst>
                                          <p:attrName>style.visibility</p:attrName>
                                        </p:attrNameLst>
                                      </p:cBhvr>
                                      <p:to>
                                        <p:strVal val="visible"/>
                                      </p:to>
                                    </p:set>
                                    <p:anim calcmode="lin" valueType="num">
                                      <p:cBhvr additive="base">
                                        <p:cTn dur="1000"/>
                                        <p:tgtEl>
                                          <p:spTgt spid="38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g112c730af4f_0_352"/>
          <p:cNvSpPr/>
          <p:nvPr/>
        </p:nvSpPr>
        <p:spPr>
          <a:xfrm>
            <a:off x="3471675" y="3049625"/>
            <a:ext cx="80346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static testing - kiểm thử tĩnh</a:t>
            </a:r>
            <a:endParaRPr b="1" i="0" sz="5400" u="none" cap="small" strike="noStrike">
              <a:solidFill>
                <a:srgbClr val="FFA15D"/>
              </a:solidFill>
              <a:latin typeface="Calibri"/>
              <a:ea typeface="Calibri"/>
              <a:cs typeface="Calibri"/>
              <a:sym typeface="Calibri"/>
            </a:endParaRPr>
          </a:p>
        </p:txBody>
      </p:sp>
      <p:cxnSp>
        <p:nvCxnSpPr>
          <p:cNvPr id="135" name="Google Shape;135;g112c730af4f_0_352"/>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136" name="Google Shape;136;g112c730af4f_0_352"/>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g115edf558da_0_2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393" name="Google Shape;393;g115edf558da_0_23"/>
          <p:cNvSpPr txBox="1"/>
          <p:nvPr/>
        </p:nvSpPr>
        <p:spPr>
          <a:xfrm>
            <a:off x="613350" y="1446900"/>
            <a:ext cx="11675700" cy="54111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15000"/>
              </a:lnSpc>
              <a:spcBef>
                <a:spcPts val="140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Lỗi cú pháp ví dụ như thiếu dấu kết thúc một câu lệnh, một số ngôn ngữ từ khoá phân biệt chữ hoa, chữ thường thì lại  gõ chữ hoa, v.v. gọi nôm na là lỗi chính tả.</a:t>
            </a:r>
            <a:endParaRPr b="0" i="0" sz="3600" u="none" cap="none" strike="noStrike">
              <a:solidFill>
                <a:srgbClr val="000000"/>
              </a:solidFill>
              <a:latin typeface="Quattrocento Sans"/>
              <a:ea typeface="Quattrocento Sans"/>
              <a:cs typeface="Quattrocento Sans"/>
              <a:sym typeface="Quattrocento Sans"/>
            </a:endParaRPr>
          </a:p>
        </p:txBody>
      </p:sp>
      <p:sp>
        <p:nvSpPr>
          <p:cNvPr id="394" name="Google Shape;394;g115edf558da_0_23"/>
          <p:cNvSpPr txBox="1"/>
          <p:nvPr/>
        </p:nvSpPr>
        <p:spPr>
          <a:xfrm>
            <a:off x="613350" y="762150"/>
            <a:ext cx="11578800" cy="7695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3800"/>
              <a:buFont typeface="Quattrocento Sans"/>
              <a:buChar char="❑"/>
            </a:pPr>
            <a:r>
              <a:rPr b="0" i="0" lang="en-US" sz="3800" u="none" cap="none" strike="noStrike">
                <a:solidFill>
                  <a:srgbClr val="333333"/>
                </a:solidFill>
                <a:latin typeface="Quattrocento Sans"/>
                <a:ea typeface="Quattrocento Sans"/>
                <a:cs typeface="Quattrocento Sans"/>
                <a:sym typeface="Quattrocento Sans"/>
              </a:rPr>
              <a:t>Các lỗi điển hình được tìm thấy bởi Kiểm thử hộp trắng</a:t>
            </a:r>
            <a:endParaRPr b="0" i="0" sz="3800" u="none" cap="none" strike="noStrike">
              <a:solidFill>
                <a:schemeClr val="dk1"/>
              </a:solidFill>
              <a:latin typeface="Quattrocento Sans"/>
              <a:ea typeface="Quattrocento Sans"/>
              <a:cs typeface="Quattrocento Sans"/>
              <a:sym typeface="Quattrocento Sans"/>
            </a:endParaRPr>
          </a:p>
        </p:txBody>
      </p:sp>
      <p:pic>
        <p:nvPicPr>
          <p:cNvPr id="395" name="Google Shape;395;g115edf558da_0_23"/>
          <p:cNvPicPr preferRelativeResize="0"/>
          <p:nvPr/>
        </p:nvPicPr>
        <p:blipFill rotWithShape="1">
          <a:blip r:embed="rId3">
            <a:alphaModFix/>
          </a:blip>
          <a:srcRect b="0" l="0" r="0" t="0"/>
          <a:stretch/>
        </p:blipFill>
        <p:spPr>
          <a:xfrm>
            <a:off x="2787616" y="3429000"/>
            <a:ext cx="8794686" cy="3174350"/>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93">
                                            <p:txEl>
                                              <p:pRg end="0" st="0"/>
                                            </p:txEl>
                                          </p:spTgt>
                                        </p:tgtEl>
                                        <p:attrNameLst>
                                          <p:attrName>style.visibility</p:attrName>
                                        </p:attrNameLst>
                                      </p:cBhvr>
                                      <p:to>
                                        <p:strVal val="visible"/>
                                      </p:to>
                                    </p:set>
                                    <p:anim calcmode="lin" valueType="num">
                                      <p:cBhvr additive="base">
                                        <p:cTn dur="1000"/>
                                        <p:tgtEl>
                                          <p:spTgt spid="393">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g115edf558da_0_3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401" name="Google Shape;401;g115edf558da_0_30"/>
          <p:cNvSpPr txBox="1"/>
          <p:nvPr/>
        </p:nvSpPr>
        <p:spPr>
          <a:xfrm>
            <a:off x="516300" y="846600"/>
            <a:ext cx="11675700" cy="5411100"/>
          </a:xfrm>
          <a:prstGeom prst="rect">
            <a:avLst/>
          </a:prstGeom>
          <a:noFill/>
          <a:ln>
            <a:noFill/>
          </a:ln>
        </p:spPr>
        <p:txBody>
          <a:bodyPr anchorCtr="0" anchor="t" bIns="45700" lIns="91425" spcFirstLastPara="1" rIns="91425" wrap="square" tIns="45700">
            <a:normAutofit/>
          </a:bodyPr>
          <a:lstStyle/>
          <a:p>
            <a:pPr indent="-336550" lvl="1" marL="742950" marR="0" rtl="0" algn="l">
              <a:lnSpc>
                <a:spcPct val="115000"/>
              </a:lnSpc>
              <a:spcBef>
                <a:spcPts val="1400"/>
              </a:spcBef>
              <a:spcAft>
                <a:spcPts val="0"/>
              </a:spcAft>
              <a:buClr>
                <a:srgbClr val="FF5A33"/>
              </a:buClr>
              <a:buSzPts val="3200"/>
              <a:buFont typeface="Quattrocento Sans"/>
              <a:buChar char="❖"/>
            </a:pPr>
            <a:r>
              <a:rPr b="0" i="0" lang="en-US" sz="3200" u="none" cap="none" strike="noStrike">
                <a:solidFill>
                  <a:srgbClr val="333333"/>
                </a:solidFill>
                <a:highlight>
                  <a:schemeClr val="lt1"/>
                </a:highlight>
                <a:latin typeface="Quattrocento Sans"/>
                <a:ea typeface="Quattrocento Sans"/>
                <a:cs typeface="Quattrocento Sans"/>
                <a:sym typeface="Quattrocento Sans"/>
              </a:rPr>
              <a:t>Lỗi thực thi thường xảy ra do người lập trình viết code ẩu, không lường hết các trường hợp xảy ra, khiến chương trình đang chạy thì bị lỗi treo màn hình, thoát khỏi chương trình hoặc thoát luôn chương trình, v.v. Lỗi này có thể dễ dàng phát hiện bằng cách Debug.</a:t>
            </a:r>
            <a:endParaRPr b="0" i="0" sz="3200" u="none" cap="none" strike="noStrike">
              <a:solidFill>
                <a:srgbClr val="000000"/>
              </a:solidFill>
              <a:latin typeface="Quattrocento Sans"/>
              <a:ea typeface="Quattrocento Sans"/>
              <a:cs typeface="Quattrocento Sans"/>
              <a:sym typeface="Quattrocento Sans"/>
            </a:endParaRPr>
          </a:p>
        </p:txBody>
      </p:sp>
      <p:pic>
        <p:nvPicPr>
          <p:cNvPr id="402" name="Google Shape;402;g115edf558da_0_30"/>
          <p:cNvPicPr preferRelativeResize="0"/>
          <p:nvPr/>
        </p:nvPicPr>
        <p:blipFill rotWithShape="1">
          <a:blip r:embed="rId3">
            <a:alphaModFix/>
          </a:blip>
          <a:srcRect b="0" l="0" r="0" t="0"/>
          <a:stretch/>
        </p:blipFill>
        <p:spPr>
          <a:xfrm>
            <a:off x="3474500" y="3787125"/>
            <a:ext cx="8323025" cy="2361425"/>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1">
                                            <p:txEl>
                                              <p:pRg end="0" st="0"/>
                                            </p:txEl>
                                          </p:spTgt>
                                        </p:tgtEl>
                                        <p:attrNameLst>
                                          <p:attrName>style.visibility</p:attrName>
                                        </p:attrNameLst>
                                      </p:cBhvr>
                                      <p:to>
                                        <p:strVal val="visible"/>
                                      </p:to>
                                    </p:set>
                                    <p:anim calcmode="lin" valueType="num">
                                      <p:cBhvr additive="base">
                                        <p:cTn dur="1000"/>
                                        <p:tgtEl>
                                          <p:spTgt spid="401">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g115edf558da_0_3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white box testing</a:t>
            </a:r>
            <a:endParaRPr/>
          </a:p>
        </p:txBody>
      </p:sp>
      <p:sp>
        <p:nvSpPr>
          <p:cNvPr id="408" name="Google Shape;408;g115edf558da_0_38"/>
          <p:cNvSpPr txBox="1"/>
          <p:nvPr/>
        </p:nvSpPr>
        <p:spPr>
          <a:xfrm>
            <a:off x="516300" y="846600"/>
            <a:ext cx="11675700" cy="54111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Lỗi logic do hiểu đặc tả yêu cầu sai ,do tư duy sai, thuật toán sai dẫn đến sai kết quả sai. Ví dụ sinh viên không biết viết thuật toán tìm ước số chung lớn nhất, không biết viết công thức nghiệm giải phương trình bậc 2, thực hiện sai giải thuật.</a:t>
            </a:r>
            <a:endParaRPr b="0" i="0" sz="3600" u="none" cap="none" strike="noStrike">
              <a:solidFill>
                <a:srgbClr val="000000"/>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8">
                                            <p:txEl>
                                              <p:pRg end="0" st="0"/>
                                            </p:txEl>
                                          </p:spTgt>
                                        </p:tgtEl>
                                        <p:attrNameLst>
                                          <p:attrName>style.visibility</p:attrName>
                                        </p:attrNameLst>
                                      </p:cBhvr>
                                      <p:to>
                                        <p:strVal val="visible"/>
                                      </p:to>
                                    </p:set>
                                    <p:anim calcmode="lin" valueType="num">
                                      <p:cBhvr additive="base">
                                        <p:cTn dur="1000"/>
                                        <p:tgtEl>
                                          <p:spTgt spid="408">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g113204b73d8_0_0"/>
          <p:cNvSpPr/>
          <p:nvPr/>
        </p:nvSpPr>
        <p:spPr>
          <a:xfrm>
            <a:off x="3581275" y="3031550"/>
            <a:ext cx="8633700" cy="581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kiểm thử phi chức năng</a:t>
            </a:r>
            <a:endParaRPr b="1" i="0" sz="5400" u="none" cap="small" strike="noStrike">
              <a:solidFill>
                <a:srgbClr val="FFA15D"/>
              </a:solidFill>
              <a:latin typeface="Calibri"/>
              <a:ea typeface="Calibri"/>
              <a:cs typeface="Calibri"/>
              <a:sym typeface="Calibri"/>
            </a:endParaRPr>
          </a:p>
        </p:txBody>
      </p:sp>
      <p:cxnSp>
        <p:nvCxnSpPr>
          <p:cNvPr id="414" name="Google Shape;414;g113204b73d8_0_0"/>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415" name="Google Shape;415;g113204b73d8_0_0"/>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g113204b73d8_0_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pic>
        <p:nvPicPr>
          <p:cNvPr id="421" name="Google Shape;421;g113204b73d8_0_6"/>
          <p:cNvPicPr preferRelativeResize="0"/>
          <p:nvPr/>
        </p:nvPicPr>
        <p:blipFill rotWithShape="1">
          <a:blip r:embed="rId3">
            <a:alphaModFix/>
          </a:blip>
          <a:srcRect b="0" l="0" r="0" t="0"/>
          <a:stretch/>
        </p:blipFill>
        <p:spPr>
          <a:xfrm>
            <a:off x="2899000" y="1103100"/>
            <a:ext cx="5798500" cy="530017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g115edf558da_0_7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27" name="Google Shape;427;g115edf558da_0_72"/>
          <p:cNvSpPr txBox="1"/>
          <p:nvPr/>
        </p:nvSpPr>
        <p:spPr>
          <a:xfrm>
            <a:off x="613350" y="1446900"/>
            <a:ext cx="11675700" cy="54111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15000"/>
              </a:lnSpc>
              <a:spcBef>
                <a:spcPts val="140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Ứng dụng làm việc trong điều kiện bình thường như thế nào?</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Ứng dụng hành xử như thế nào khi quá nhiều người dùng đăng nhập đồng thời?</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Ứng dụng có thể chịu được tải lớn không?</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Ứng dụng bảo mật tới mức nào?</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Ứng dụng có thể phục hồi từ bất kì sự cố nào hay không?</a:t>
            </a:r>
            <a:endParaRPr b="0" i="0" sz="3600" u="none" cap="none" strike="noStrike">
              <a:solidFill>
                <a:srgbClr val="000000"/>
              </a:solidFill>
              <a:latin typeface="Quattrocento Sans"/>
              <a:ea typeface="Quattrocento Sans"/>
              <a:cs typeface="Quattrocento Sans"/>
              <a:sym typeface="Quattrocento Sans"/>
            </a:endParaRPr>
          </a:p>
        </p:txBody>
      </p:sp>
      <p:sp>
        <p:nvSpPr>
          <p:cNvPr id="428" name="Google Shape;428;g115edf558da_0_72"/>
          <p:cNvSpPr txBox="1"/>
          <p:nvPr/>
        </p:nvSpPr>
        <p:spPr>
          <a:xfrm>
            <a:off x="613350" y="762150"/>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Một số câu hỏi trước khi kiểm thử phi chức năng</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g115edf558da_0_9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34" name="Google Shape;434;g115edf558da_0_96"/>
          <p:cNvSpPr txBox="1"/>
          <p:nvPr/>
        </p:nvSpPr>
        <p:spPr>
          <a:xfrm>
            <a:off x="613350" y="1446900"/>
            <a:ext cx="11675700" cy="5411100"/>
          </a:xfrm>
          <a:prstGeom prst="rect">
            <a:avLst/>
          </a:prstGeom>
          <a:noFill/>
          <a:ln>
            <a:noFill/>
          </a:ln>
        </p:spPr>
        <p:txBody>
          <a:bodyPr anchorCtr="0" anchor="t" bIns="45700" lIns="91425" spcFirstLastPara="1" rIns="91425" wrap="square" tIns="45700">
            <a:noAutofit/>
          </a:bodyPr>
          <a:lstStyle/>
          <a:p>
            <a:pPr indent="-361950" lvl="1" marL="742950" marR="0" rtl="0" algn="l">
              <a:lnSpc>
                <a:spcPct val="100000"/>
              </a:lnSpc>
              <a:spcBef>
                <a:spcPts val="48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Kiểm thử phi chức năng (non-functional) được định nghĩa là một loại kiểm thử phần mềm để kiểm tra các khía cạnh phi chức năng (hiệu suất, khả năng sử dụng, độ tin cậy, v.v.) của ứng dụng phần mềm. Nó được thiết kế để kiểm tra sự sẵn sàng của một hệ thống theo các tham số không thuộc về chức năng và không bao giờ được giải quyết bằng kiểm thử chức năng.</a:t>
            </a:r>
            <a:endParaRPr b="0" i="0" sz="3600" u="none" cap="none" strike="noStrike">
              <a:solidFill>
                <a:srgbClr val="000000"/>
              </a:solidFill>
              <a:latin typeface="Quattrocento Sans"/>
              <a:ea typeface="Quattrocento Sans"/>
              <a:cs typeface="Quattrocento Sans"/>
              <a:sym typeface="Quattrocento Sans"/>
            </a:endParaRPr>
          </a:p>
        </p:txBody>
      </p:sp>
      <p:sp>
        <p:nvSpPr>
          <p:cNvPr id="435" name="Google Shape;435;g115edf558da_0_96"/>
          <p:cNvSpPr txBox="1"/>
          <p:nvPr/>
        </p:nvSpPr>
        <p:spPr>
          <a:xfrm>
            <a:off x="613350" y="762150"/>
            <a:ext cx="115788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Non-Functional Testing - Kiểm thử phi chức năng</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4">
                                            <p:txEl>
                                              <p:pRg end="0" st="0"/>
                                            </p:txEl>
                                          </p:spTgt>
                                        </p:tgtEl>
                                        <p:attrNameLst>
                                          <p:attrName>style.visibility</p:attrName>
                                        </p:attrNameLst>
                                      </p:cBhvr>
                                      <p:to>
                                        <p:strVal val="visible"/>
                                      </p:to>
                                    </p:set>
                                    <p:anim calcmode="lin" valueType="num">
                                      <p:cBhvr additive="base">
                                        <p:cTn dur="1000"/>
                                        <p:tgtEl>
                                          <p:spTgt spid="43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g116970c1675_0_2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41" name="Google Shape;441;g116970c1675_0_23"/>
          <p:cNvSpPr txBox="1"/>
          <p:nvPr/>
        </p:nvSpPr>
        <p:spPr>
          <a:xfrm>
            <a:off x="613350" y="1446900"/>
            <a:ext cx="11675700" cy="5411100"/>
          </a:xfrm>
          <a:prstGeom prst="rect">
            <a:avLst/>
          </a:prstGeom>
          <a:noFill/>
          <a:ln>
            <a:noFill/>
          </a:ln>
        </p:spPr>
        <p:txBody>
          <a:bodyPr anchorCtr="0" anchor="t" bIns="45700" lIns="91425" spcFirstLastPara="1" rIns="91425" wrap="square" tIns="45700">
            <a:noAutofit/>
          </a:bodyPr>
          <a:lstStyle/>
          <a:p>
            <a:pPr indent="-361950" lvl="1" marL="742950" marR="0" rtl="0" algn="l">
              <a:lnSpc>
                <a:spcPct val="100000"/>
              </a:lnSpc>
              <a:spcBef>
                <a:spcPts val="48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Kiểm thử tải trọng(Load Testing).</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Kiểm thử về áp lực(Stress Testing).</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Kiểm thử khối lượng(Volume Testing).</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333333"/>
                </a:solidFill>
                <a:highlight>
                  <a:schemeClr val="lt1"/>
                </a:highlight>
                <a:latin typeface="Quattrocento Sans"/>
                <a:ea typeface="Quattrocento Sans"/>
                <a:cs typeface="Quattrocento Sans"/>
                <a:sym typeface="Quattrocento Sans"/>
              </a:rPr>
              <a:t>Kiểm thử bảo mật(Security Testing).</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442" name="Google Shape;442;g116970c1675_0_23"/>
          <p:cNvSpPr txBox="1"/>
          <p:nvPr/>
        </p:nvSpPr>
        <p:spPr>
          <a:xfrm>
            <a:off x="613350" y="762150"/>
            <a:ext cx="115788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Một số loại của Kiểm thử phi chức năng</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1">
                                            <p:txEl>
                                              <p:pRg end="0" st="0"/>
                                            </p:txEl>
                                          </p:spTgt>
                                        </p:tgtEl>
                                        <p:attrNameLst>
                                          <p:attrName>style.visibility</p:attrName>
                                        </p:attrNameLst>
                                      </p:cBhvr>
                                      <p:to>
                                        <p:strVal val="visible"/>
                                      </p:to>
                                    </p:set>
                                    <p:anim calcmode="lin" valueType="num">
                                      <p:cBhvr additive="base">
                                        <p:cTn dur="1000"/>
                                        <p:tgtEl>
                                          <p:spTgt spid="441">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1">
                                            <p:txEl>
                                              <p:pRg end="1" st="1"/>
                                            </p:txEl>
                                          </p:spTgt>
                                        </p:tgtEl>
                                        <p:attrNameLst>
                                          <p:attrName>style.visibility</p:attrName>
                                        </p:attrNameLst>
                                      </p:cBhvr>
                                      <p:to>
                                        <p:strVal val="visible"/>
                                      </p:to>
                                    </p:set>
                                    <p:anim calcmode="lin" valueType="num">
                                      <p:cBhvr additive="base">
                                        <p:cTn dur="1000"/>
                                        <p:tgtEl>
                                          <p:spTgt spid="441">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1">
                                            <p:txEl>
                                              <p:pRg end="2" st="2"/>
                                            </p:txEl>
                                          </p:spTgt>
                                        </p:tgtEl>
                                        <p:attrNameLst>
                                          <p:attrName>style.visibility</p:attrName>
                                        </p:attrNameLst>
                                      </p:cBhvr>
                                      <p:to>
                                        <p:strVal val="visible"/>
                                      </p:to>
                                    </p:set>
                                    <p:anim calcmode="lin" valueType="num">
                                      <p:cBhvr additive="base">
                                        <p:cTn dur="1000"/>
                                        <p:tgtEl>
                                          <p:spTgt spid="441">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1">
                                            <p:txEl>
                                              <p:pRg end="3" st="3"/>
                                            </p:txEl>
                                          </p:spTgt>
                                        </p:tgtEl>
                                        <p:attrNameLst>
                                          <p:attrName>style.visibility</p:attrName>
                                        </p:attrNameLst>
                                      </p:cBhvr>
                                      <p:to>
                                        <p:strVal val="visible"/>
                                      </p:to>
                                    </p:set>
                                    <p:anim calcmode="lin" valueType="num">
                                      <p:cBhvr additive="base">
                                        <p:cTn dur="1000"/>
                                        <p:tgtEl>
                                          <p:spTgt spid="441">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g115edf558da_0_14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48" name="Google Shape;448;g115edf558da_0_147"/>
          <p:cNvSpPr txBox="1"/>
          <p:nvPr/>
        </p:nvSpPr>
        <p:spPr>
          <a:xfrm>
            <a:off x="476425" y="937550"/>
            <a:ext cx="11578800" cy="5411100"/>
          </a:xfrm>
          <a:prstGeom prst="rect">
            <a:avLst/>
          </a:prstGeom>
          <a:noFill/>
          <a:ln>
            <a:noFill/>
          </a:ln>
        </p:spPr>
        <p:txBody>
          <a:bodyPr anchorCtr="0" anchor="t" bIns="45700" lIns="91425" spcFirstLastPara="1" rIns="91425" wrap="square" tIns="45700">
            <a:noAutofit/>
          </a:bodyPr>
          <a:lstStyle/>
          <a:p>
            <a:pPr indent="-361950" lvl="1" marL="742950" marR="0" rtl="0" algn="l">
              <a:lnSpc>
                <a:spcPct val="100000"/>
              </a:lnSpc>
              <a:spcBef>
                <a:spcPts val="48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Kiểm thử tải trọng(Load Testing): </a:t>
            </a:r>
            <a:r>
              <a:rPr b="0" i="0" lang="en-US" sz="3600" u="none" cap="none" strike="noStrike">
                <a:solidFill>
                  <a:srgbClr val="1B1B1B"/>
                </a:solidFill>
                <a:highlight>
                  <a:srgbClr val="FFFFFF"/>
                </a:highlight>
                <a:latin typeface="Quattrocento Sans"/>
                <a:ea typeface="Quattrocento Sans"/>
                <a:cs typeface="Quattrocento Sans"/>
                <a:sym typeface="Quattrocento Sans"/>
              </a:rPr>
              <a:t>Là  kiểm tra hệ thống bằng cách tăng tải liên tục và đều đặn cho hệ thống cho đến khi đạt đến giới hạn ngưỡng.</a:t>
            </a:r>
            <a:endParaRPr b="0" i="0" sz="3600" u="none" cap="none" strike="noStrike">
              <a:solidFill>
                <a:srgbClr val="1B1B1B"/>
              </a:solidFill>
              <a:highlight>
                <a:srgbClr val="FFFFFF"/>
              </a:highlight>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600"/>
              <a:buFont typeface="Arial"/>
              <a:buNone/>
            </a:pPr>
            <a:r>
              <a:rPr b="0" i="0" lang="en-US" sz="3600" u="none" cap="none" strike="noStrike">
                <a:solidFill>
                  <a:srgbClr val="1B1B1B"/>
                </a:solidFill>
                <a:highlight>
                  <a:srgbClr val="FFFFFF"/>
                </a:highlight>
                <a:latin typeface="Quattrocento Sans"/>
                <a:ea typeface="Quattrocento Sans"/>
                <a:cs typeface="Quattrocento Sans"/>
                <a:sym typeface="Quattrocento Sans"/>
              </a:rPr>
              <a:t>Ví dụ: Một trang web của Airline đã có hiện tượng chậm và xuất hiện trạng thái loading khi có hơn 10000 người dùng trong đợi ưu đãi mùa tết.</a:t>
            </a:r>
            <a:endParaRPr b="0" i="0" sz="1500" u="none" cap="none" strike="noStrike">
              <a:solidFill>
                <a:srgbClr val="2D313B"/>
              </a:solidFill>
              <a:highlight>
                <a:srgbClr val="FFFFFF"/>
              </a:highlight>
              <a:latin typeface="Roboto"/>
              <a:ea typeface="Roboto"/>
              <a:cs typeface="Roboto"/>
              <a:sym typeface="Roboto"/>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8">
                                            <p:txEl>
                                              <p:pRg end="0" st="0"/>
                                            </p:txEl>
                                          </p:spTgt>
                                        </p:tgtEl>
                                        <p:attrNameLst>
                                          <p:attrName>style.visibility</p:attrName>
                                        </p:attrNameLst>
                                      </p:cBhvr>
                                      <p:to>
                                        <p:strVal val="visible"/>
                                      </p:to>
                                    </p:set>
                                    <p:anim calcmode="lin" valueType="num">
                                      <p:cBhvr additive="base">
                                        <p:cTn dur="1000"/>
                                        <p:tgtEl>
                                          <p:spTgt spid="448">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8">
                                            <p:txEl>
                                              <p:pRg end="1" st="1"/>
                                            </p:txEl>
                                          </p:spTgt>
                                        </p:tgtEl>
                                        <p:attrNameLst>
                                          <p:attrName>style.visibility</p:attrName>
                                        </p:attrNameLst>
                                      </p:cBhvr>
                                      <p:to>
                                        <p:strVal val="visible"/>
                                      </p:to>
                                    </p:set>
                                    <p:anim calcmode="lin" valueType="num">
                                      <p:cBhvr additive="base">
                                        <p:cTn dur="1000"/>
                                        <p:tgtEl>
                                          <p:spTgt spid="448">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g115edf558da_0_15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54" name="Google Shape;454;g115edf558da_0_157"/>
          <p:cNvSpPr txBox="1"/>
          <p:nvPr/>
        </p:nvSpPr>
        <p:spPr>
          <a:xfrm>
            <a:off x="458250" y="901175"/>
            <a:ext cx="11578800" cy="5411100"/>
          </a:xfrm>
          <a:prstGeom prst="rect">
            <a:avLst/>
          </a:prstGeom>
          <a:noFill/>
          <a:ln>
            <a:noFill/>
          </a:ln>
        </p:spPr>
        <p:txBody>
          <a:bodyPr anchorCtr="0" anchor="t" bIns="45700" lIns="91425" spcFirstLastPara="1" rIns="91425" wrap="square" tIns="45700">
            <a:noAutofit/>
          </a:bodyPr>
          <a:lstStyle/>
          <a:p>
            <a:pPr indent="-361950" lvl="1" marL="742950" marR="0" rtl="0" algn="l">
              <a:lnSpc>
                <a:spcPct val="100000"/>
              </a:lnSpc>
              <a:spcBef>
                <a:spcPts val="48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Kiểm thử sức chịu đựng(Stress Testing): </a:t>
            </a:r>
            <a:r>
              <a:rPr b="0" i="0" lang="en-US" sz="3600" u="none" cap="none" strike="noStrike">
                <a:solidFill>
                  <a:srgbClr val="1B1B1B"/>
                </a:solidFill>
                <a:highlight>
                  <a:srgbClr val="FFFFFF"/>
                </a:highlight>
                <a:latin typeface="Quattrocento Sans"/>
                <a:ea typeface="Quattrocento Sans"/>
                <a:cs typeface="Quattrocento Sans"/>
                <a:sym typeface="Quattrocento Sans"/>
              </a:rPr>
              <a:t>Là  Kiểm tra tập trung vào các trạng thái tới hạn, các “điểm chết”, các tình huống bất thường...</a:t>
            </a:r>
            <a:endParaRPr b="0" i="0" sz="3600" u="none" cap="none" strike="noStrike">
              <a:solidFill>
                <a:srgbClr val="1B1B1B"/>
              </a:solidFill>
              <a:highlight>
                <a:srgbClr val="FFFFFF"/>
              </a:highlight>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600"/>
              <a:buFont typeface="Arial"/>
              <a:buNone/>
            </a:pPr>
            <a:r>
              <a:rPr b="0" i="0" lang="en-US" sz="3600" u="none" cap="none" strike="noStrike">
                <a:solidFill>
                  <a:srgbClr val="1B1B1B"/>
                </a:solidFill>
                <a:highlight>
                  <a:srgbClr val="FFFFFF"/>
                </a:highlight>
                <a:latin typeface="Quattrocento Sans"/>
                <a:ea typeface="Quattrocento Sans"/>
                <a:cs typeface="Quattrocento Sans"/>
                <a:sym typeface="Quattrocento Sans"/>
              </a:rPr>
              <a:t>Ví dụ: Một trang web của Airline đã bị down khi có 100000 lượt truy cập vào website.</a:t>
            </a:r>
            <a:endParaRPr b="0" i="0" sz="1500" u="none" cap="none" strike="noStrike">
              <a:solidFill>
                <a:srgbClr val="2D313B"/>
              </a:solidFill>
              <a:highlight>
                <a:srgbClr val="FFFFFF"/>
              </a:highlight>
              <a:latin typeface="Roboto"/>
              <a:ea typeface="Roboto"/>
              <a:cs typeface="Roboto"/>
              <a:sym typeface="Roboto"/>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4">
                                            <p:txEl>
                                              <p:pRg end="0" st="0"/>
                                            </p:txEl>
                                          </p:spTgt>
                                        </p:tgtEl>
                                        <p:attrNameLst>
                                          <p:attrName>style.visibility</p:attrName>
                                        </p:attrNameLst>
                                      </p:cBhvr>
                                      <p:to>
                                        <p:strVal val="visible"/>
                                      </p:to>
                                    </p:set>
                                    <p:anim calcmode="lin" valueType="num">
                                      <p:cBhvr additive="base">
                                        <p:cTn dur="1000"/>
                                        <p:tgtEl>
                                          <p:spTgt spid="45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4">
                                            <p:txEl>
                                              <p:pRg end="1" st="1"/>
                                            </p:txEl>
                                          </p:spTgt>
                                        </p:tgtEl>
                                        <p:attrNameLst>
                                          <p:attrName>style.visibility</p:attrName>
                                        </p:attrNameLst>
                                      </p:cBhvr>
                                      <p:to>
                                        <p:strVal val="visible"/>
                                      </p:to>
                                    </p:set>
                                    <p:anim calcmode="lin" valueType="num">
                                      <p:cBhvr additive="base">
                                        <p:cTn dur="1000"/>
                                        <p:tgtEl>
                                          <p:spTgt spid="454">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11470f59a61_0_23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static testing</a:t>
            </a:r>
            <a:endParaRPr/>
          </a:p>
        </p:txBody>
      </p:sp>
      <p:sp>
        <p:nvSpPr>
          <p:cNvPr id="142" name="Google Shape;142;g11470f59a61_0_236"/>
          <p:cNvSpPr txBox="1"/>
          <p:nvPr/>
        </p:nvSpPr>
        <p:spPr>
          <a:xfrm>
            <a:off x="617100" y="1701675"/>
            <a:ext cx="11425200" cy="4883400"/>
          </a:xfrm>
          <a:prstGeom prst="rect">
            <a:avLst/>
          </a:prstGeom>
          <a:noFill/>
          <a:ln>
            <a:noFill/>
          </a:ln>
        </p:spPr>
        <p:txBody>
          <a:bodyPr anchorCtr="0" anchor="t" bIns="45700" lIns="91425" spcFirstLastPara="1" rIns="91425" wrap="square" tIns="45700">
            <a:normAutofit/>
          </a:bodyPr>
          <a:lstStyle/>
          <a:p>
            <a:pPr indent="-349250" lvl="1" marL="742950" marR="0" rtl="0" algn="l">
              <a:lnSpc>
                <a:spcPct val="100000"/>
              </a:lnSpc>
              <a:spcBef>
                <a:spcPts val="480"/>
              </a:spcBef>
              <a:spcAft>
                <a:spcPts val="0"/>
              </a:spcAft>
              <a:buClr>
                <a:srgbClr val="FF5A33"/>
              </a:buClr>
              <a:buSzPts val="3400"/>
              <a:buFont typeface="Quattrocento Sans"/>
              <a:buChar char="❖"/>
            </a:pPr>
            <a:r>
              <a:rPr b="0" i="0" lang="en-US" sz="3400" u="none" cap="none" strike="noStrike">
                <a:solidFill>
                  <a:srgbClr val="333333"/>
                </a:solidFill>
                <a:highlight>
                  <a:schemeClr val="lt1"/>
                </a:highlight>
                <a:latin typeface="Quattrocento Sans"/>
                <a:ea typeface="Quattrocento Sans"/>
                <a:cs typeface="Quattrocento Sans"/>
                <a:sym typeface="Quattrocento Sans"/>
              </a:rPr>
              <a:t>Kiểm thử tĩnh là  hoạt động kiểm tra bằng cách Review và sẽ không chạy chương trình (hoặc phần mềm) để kiểm thử.</a:t>
            </a:r>
            <a:endParaRPr b="0" i="0" sz="3400" u="none" cap="none" strike="noStrike">
              <a:solidFill>
                <a:srgbClr val="333333"/>
              </a:solidFill>
              <a:highlight>
                <a:schemeClr val="lt1"/>
              </a:highlight>
              <a:latin typeface="Quattrocento Sans"/>
              <a:ea typeface="Quattrocento Sans"/>
              <a:cs typeface="Quattrocento Sans"/>
              <a:sym typeface="Quattrocento Sans"/>
            </a:endParaRPr>
          </a:p>
          <a:p>
            <a:pPr indent="-349250" lvl="1" marL="742950" marR="0" rtl="0" algn="l">
              <a:lnSpc>
                <a:spcPct val="100000"/>
              </a:lnSpc>
              <a:spcBef>
                <a:spcPts val="480"/>
              </a:spcBef>
              <a:spcAft>
                <a:spcPts val="0"/>
              </a:spcAft>
              <a:buClr>
                <a:srgbClr val="FF5A33"/>
              </a:buClr>
              <a:buSzPts val="3400"/>
              <a:buFont typeface="Quattrocento Sans"/>
              <a:buChar char="❖"/>
            </a:pPr>
            <a:r>
              <a:rPr b="0" i="0" lang="en-US" sz="3400" u="none" cap="none" strike="noStrike">
                <a:solidFill>
                  <a:srgbClr val="1B1B1B"/>
                </a:solidFill>
                <a:latin typeface="Quattrocento Sans"/>
                <a:ea typeface="Quattrocento Sans"/>
                <a:cs typeface="Quattrocento Sans"/>
                <a:sym typeface="Quattrocento Sans"/>
              </a:rPr>
              <a:t>Kiểm thử tĩnh được thực hiện ở giai đoạn đầu của chu kỳ phát triển phần mềm.</a:t>
            </a:r>
            <a:endParaRPr b="0" i="0" sz="3400" u="none" cap="none" strike="noStrike">
              <a:solidFill>
                <a:srgbClr val="333333"/>
              </a:solidFill>
              <a:highlight>
                <a:schemeClr val="lt1"/>
              </a:highlight>
              <a:latin typeface="Quattrocento Sans"/>
              <a:ea typeface="Quattrocento Sans"/>
              <a:cs typeface="Quattrocento Sans"/>
              <a:sym typeface="Quattrocento Sans"/>
            </a:endParaRPr>
          </a:p>
          <a:p>
            <a:pPr indent="-349250" lvl="1" marL="742950" marR="0" rtl="0" algn="l">
              <a:lnSpc>
                <a:spcPct val="100000"/>
              </a:lnSpc>
              <a:spcBef>
                <a:spcPts val="480"/>
              </a:spcBef>
              <a:spcAft>
                <a:spcPts val="0"/>
              </a:spcAft>
              <a:buClr>
                <a:srgbClr val="FF5A33"/>
              </a:buClr>
              <a:buSzPts val="3400"/>
              <a:buFont typeface="Quattrocento Sans"/>
              <a:buChar char="❖"/>
            </a:pPr>
            <a:r>
              <a:rPr b="0" i="0" lang="en-US" sz="3400" u="none" cap="none" strike="noStrike">
                <a:solidFill>
                  <a:srgbClr val="333333"/>
                </a:solidFill>
                <a:highlight>
                  <a:schemeClr val="lt1"/>
                </a:highlight>
                <a:latin typeface="Quattrocento Sans"/>
                <a:ea typeface="Quattrocento Sans"/>
                <a:cs typeface="Quattrocento Sans"/>
                <a:sym typeface="Quattrocento Sans"/>
              </a:rPr>
              <a:t>Kiểm thử tĩnh sẽ kiểm tra tính đúng đắn của code (mã lệnh), thuật toán hay tài liệu.</a:t>
            </a:r>
            <a:endParaRPr b="0" i="0" sz="3400" u="none" cap="none" strike="noStrike">
              <a:solidFill>
                <a:srgbClr val="333333"/>
              </a:solidFill>
              <a:highlight>
                <a:schemeClr val="lt1"/>
              </a:highlight>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2441"/>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143" name="Google Shape;143;g11470f59a61_0_236"/>
          <p:cNvSpPr txBox="1"/>
          <p:nvPr/>
        </p:nvSpPr>
        <p:spPr>
          <a:xfrm>
            <a:off x="617100" y="937150"/>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Static Testing - Kiểm thử tĩnh</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0" st="0"/>
                                            </p:txEl>
                                          </p:spTgt>
                                        </p:tgtEl>
                                        <p:attrNameLst>
                                          <p:attrName>style.visibility</p:attrName>
                                        </p:attrNameLst>
                                      </p:cBhvr>
                                      <p:to>
                                        <p:strVal val="visible"/>
                                      </p:to>
                                    </p:set>
                                    <p:anim calcmode="lin" valueType="num">
                                      <p:cBhvr additive="base">
                                        <p:cTn dur="1000"/>
                                        <p:tgtEl>
                                          <p:spTgt spid="14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1" st="1"/>
                                            </p:txEl>
                                          </p:spTgt>
                                        </p:tgtEl>
                                        <p:attrNameLst>
                                          <p:attrName>style.visibility</p:attrName>
                                        </p:attrNameLst>
                                      </p:cBhvr>
                                      <p:to>
                                        <p:strVal val="visible"/>
                                      </p:to>
                                    </p:set>
                                    <p:anim calcmode="lin" valueType="num">
                                      <p:cBhvr additive="base">
                                        <p:cTn dur="1000"/>
                                        <p:tgtEl>
                                          <p:spTgt spid="14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2" st="2"/>
                                            </p:txEl>
                                          </p:spTgt>
                                        </p:tgtEl>
                                        <p:attrNameLst>
                                          <p:attrName>style.visibility</p:attrName>
                                        </p:attrNameLst>
                                      </p:cBhvr>
                                      <p:to>
                                        <p:strVal val="visible"/>
                                      </p:to>
                                    </p:set>
                                    <p:anim calcmode="lin" valueType="num">
                                      <p:cBhvr additive="base">
                                        <p:cTn dur="1000"/>
                                        <p:tgtEl>
                                          <p:spTgt spid="142">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3" st="3"/>
                                            </p:txEl>
                                          </p:spTgt>
                                        </p:tgtEl>
                                        <p:attrNameLst>
                                          <p:attrName>style.visibility</p:attrName>
                                        </p:attrNameLst>
                                      </p:cBhvr>
                                      <p:to>
                                        <p:strVal val="visible"/>
                                      </p:to>
                                    </p:set>
                                    <p:anim calcmode="lin" valueType="num">
                                      <p:cBhvr additive="base">
                                        <p:cTn dur="1000"/>
                                        <p:tgtEl>
                                          <p:spTgt spid="142">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g115edf558da_0_16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60" name="Google Shape;460;g115edf558da_0_166"/>
          <p:cNvSpPr txBox="1"/>
          <p:nvPr/>
        </p:nvSpPr>
        <p:spPr>
          <a:xfrm>
            <a:off x="458250" y="901175"/>
            <a:ext cx="11578800" cy="5411100"/>
          </a:xfrm>
          <a:prstGeom prst="rect">
            <a:avLst/>
          </a:prstGeom>
          <a:noFill/>
          <a:ln>
            <a:noFill/>
          </a:ln>
        </p:spPr>
        <p:txBody>
          <a:bodyPr anchorCtr="0" anchor="t" bIns="45700" lIns="91425" spcFirstLastPara="1" rIns="91425" wrap="square" tIns="45700">
            <a:noAutofit/>
          </a:bodyPr>
          <a:lstStyle/>
          <a:p>
            <a:pPr indent="-361950" lvl="1" marL="742950" marR="0" rtl="0" algn="l">
              <a:lnSpc>
                <a:spcPct val="100000"/>
              </a:lnSpc>
              <a:spcBef>
                <a:spcPts val="48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Kiểm thử khối lượng(</a:t>
            </a:r>
            <a:r>
              <a:rPr b="0" i="0" lang="en-US" sz="3600" u="none" cap="none" strike="noStrike">
                <a:solidFill>
                  <a:srgbClr val="333333"/>
                </a:solidFill>
                <a:highlight>
                  <a:schemeClr val="lt1"/>
                </a:highlight>
                <a:latin typeface="Quattrocento Sans"/>
                <a:ea typeface="Quattrocento Sans"/>
                <a:cs typeface="Quattrocento Sans"/>
                <a:sym typeface="Quattrocento Sans"/>
              </a:rPr>
              <a:t>Volume</a:t>
            </a:r>
            <a:r>
              <a:rPr b="0" i="0" lang="en-US" sz="3600" u="none" cap="none" strike="noStrike">
                <a:solidFill>
                  <a:srgbClr val="1B1B1B"/>
                </a:solidFill>
                <a:highlight>
                  <a:schemeClr val="lt1"/>
                </a:highlight>
                <a:latin typeface="Quattrocento Sans"/>
                <a:ea typeface="Quattrocento Sans"/>
                <a:cs typeface="Quattrocento Sans"/>
                <a:sym typeface="Quattrocento Sans"/>
              </a:rPr>
              <a:t> Testing): </a:t>
            </a:r>
            <a:r>
              <a:rPr b="0" i="0" lang="en-US" sz="3600" u="none" cap="none" strike="noStrike">
                <a:solidFill>
                  <a:srgbClr val="1B1B1B"/>
                </a:solidFill>
                <a:highlight>
                  <a:srgbClr val="FFFFFF"/>
                </a:highlight>
                <a:latin typeface="Quattrocento Sans"/>
                <a:ea typeface="Quattrocento Sans"/>
                <a:cs typeface="Quattrocento Sans"/>
                <a:sym typeface="Quattrocento Sans"/>
              </a:rPr>
              <a:t>là một thử nghiệm hiệu suất phi chức năng, nơi mà phần mềm phải chịu một lượng lớn dữ liệu.</a:t>
            </a:r>
            <a:endParaRPr b="0" i="0" sz="3600" u="none" cap="none" strike="noStrike">
              <a:solidFill>
                <a:srgbClr val="1B1B1B"/>
              </a:solidFill>
              <a:highlight>
                <a:srgbClr val="FFFFFF"/>
              </a:highlight>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600"/>
              <a:buFont typeface="Arial"/>
              <a:buNone/>
            </a:pPr>
            <a:r>
              <a:rPr b="0" i="0" lang="en-US" sz="3600" u="none" cap="none" strike="noStrike">
                <a:solidFill>
                  <a:srgbClr val="1B1B1B"/>
                </a:solidFill>
                <a:highlight>
                  <a:srgbClr val="FFFFFF"/>
                </a:highlight>
                <a:latin typeface="Quattrocento Sans"/>
                <a:ea typeface="Quattrocento Sans"/>
                <a:cs typeface="Quattrocento Sans"/>
                <a:sym typeface="Quattrocento Sans"/>
              </a:rPr>
              <a:t>Ví dụ: Thử nghiệm tình trạng của trang web âm nhạc khi có hàng triệu người dùng tải bài hát xuống.</a:t>
            </a:r>
            <a:endParaRPr b="0" i="0" sz="3600" u="none" cap="none" strike="noStrike">
              <a:solidFill>
                <a:srgbClr val="2D313B"/>
              </a:solidFill>
              <a:highlight>
                <a:srgbClr val="FFFFFF"/>
              </a:highlight>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60">
                                            <p:txEl>
                                              <p:pRg end="0" st="0"/>
                                            </p:txEl>
                                          </p:spTgt>
                                        </p:tgtEl>
                                        <p:attrNameLst>
                                          <p:attrName>style.visibility</p:attrName>
                                        </p:attrNameLst>
                                      </p:cBhvr>
                                      <p:to>
                                        <p:strVal val="visible"/>
                                      </p:to>
                                    </p:set>
                                    <p:anim calcmode="lin" valueType="num">
                                      <p:cBhvr additive="base">
                                        <p:cTn dur="1000"/>
                                        <p:tgtEl>
                                          <p:spTgt spid="46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60">
                                            <p:txEl>
                                              <p:pRg end="1" st="1"/>
                                            </p:txEl>
                                          </p:spTgt>
                                        </p:tgtEl>
                                        <p:attrNameLst>
                                          <p:attrName>style.visibility</p:attrName>
                                        </p:attrNameLst>
                                      </p:cBhvr>
                                      <p:to>
                                        <p:strVal val="visible"/>
                                      </p:to>
                                    </p:set>
                                    <p:anim calcmode="lin" valueType="num">
                                      <p:cBhvr additive="base">
                                        <p:cTn dur="1000"/>
                                        <p:tgtEl>
                                          <p:spTgt spid="46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g115edf558da_0_17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66" name="Google Shape;466;g115edf558da_0_179"/>
          <p:cNvSpPr txBox="1"/>
          <p:nvPr/>
        </p:nvSpPr>
        <p:spPr>
          <a:xfrm>
            <a:off x="458250" y="901175"/>
            <a:ext cx="11733900" cy="5956800"/>
          </a:xfrm>
          <a:prstGeom prst="rect">
            <a:avLst/>
          </a:prstGeom>
          <a:noFill/>
          <a:ln>
            <a:noFill/>
          </a:ln>
        </p:spPr>
        <p:txBody>
          <a:bodyPr anchorCtr="0" anchor="t" bIns="45700" lIns="91425" spcFirstLastPara="1" rIns="91425" wrap="square" tIns="45700">
            <a:noAutofit/>
          </a:bodyPr>
          <a:lstStyle/>
          <a:p>
            <a:pPr indent="-361950" lvl="1" marL="742950" marR="0" rtl="0" algn="l">
              <a:lnSpc>
                <a:spcPct val="100000"/>
              </a:lnSpc>
              <a:spcBef>
                <a:spcPts val="48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Kiểm thử bảo mật(</a:t>
            </a:r>
            <a:r>
              <a:rPr b="0" i="0" lang="en-US" sz="3600" u="none" cap="none" strike="noStrike">
                <a:solidFill>
                  <a:srgbClr val="333333"/>
                </a:solidFill>
                <a:highlight>
                  <a:schemeClr val="lt1"/>
                </a:highlight>
                <a:latin typeface="Quattrocento Sans"/>
                <a:ea typeface="Quattrocento Sans"/>
                <a:cs typeface="Quattrocento Sans"/>
                <a:sym typeface="Quattrocento Sans"/>
              </a:rPr>
              <a:t>Security</a:t>
            </a:r>
            <a:r>
              <a:rPr b="0" i="0" lang="en-US" sz="3600" u="none" cap="none" strike="noStrike">
                <a:solidFill>
                  <a:srgbClr val="1B1B1B"/>
                </a:solidFill>
                <a:highlight>
                  <a:schemeClr val="lt1"/>
                </a:highlight>
                <a:latin typeface="Quattrocento Sans"/>
                <a:ea typeface="Quattrocento Sans"/>
                <a:cs typeface="Quattrocento Sans"/>
                <a:sym typeface="Quattrocento Sans"/>
              </a:rPr>
              <a:t> Testing): </a:t>
            </a:r>
            <a:r>
              <a:rPr b="0" i="0" lang="en-US" sz="3600" u="none" cap="none" strike="noStrike">
                <a:solidFill>
                  <a:srgbClr val="1B1B1B"/>
                </a:solidFill>
                <a:highlight>
                  <a:srgbClr val="FFFFFF"/>
                </a:highlight>
                <a:latin typeface="Quattrocento Sans"/>
                <a:ea typeface="Quattrocento Sans"/>
                <a:cs typeface="Quattrocento Sans"/>
                <a:sym typeface="Quattrocento Sans"/>
              </a:rPr>
              <a:t> là việc tìm kiếm tất cả cả lỗ hổng có thể và điểm yếu của hệ thống mà có thể dẫn đến mất thông tin trong tay nhân viên hoặc người ngoài của tổ chức. Security Testing rất quan trọng trong ngành công nghiệp CNTT để bảo vệ dữ liệu của tất cả các phương tiện.</a:t>
            </a:r>
            <a:endParaRPr b="0" i="0" sz="3600" u="none" cap="none" strike="noStrike">
              <a:solidFill>
                <a:srgbClr val="1B1B1B"/>
              </a:solidFill>
              <a:highlight>
                <a:srgbClr val="FFFFFF"/>
              </a:highlight>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600"/>
              <a:buFont typeface="Arial"/>
              <a:buNone/>
            </a:pPr>
            <a:r>
              <a:rPr b="0" i="0" lang="en-US" sz="3600" u="none" cap="none" strike="noStrike">
                <a:solidFill>
                  <a:srgbClr val="1B1B1B"/>
                </a:solidFill>
                <a:highlight>
                  <a:srgbClr val="FFFFFF"/>
                </a:highlight>
                <a:latin typeface="Quattrocento Sans"/>
                <a:ea typeface="Quattrocento Sans"/>
                <a:cs typeface="Quattrocento Sans"/>
                <a:sym typeface="Quattrocento Sans"/>
              </a:rPr>
              <a:t>Ví dụ: Người dùng đăng nhập và đăng xuất ra ngoài tuy nhiên cookie và session time vẫn còn điều này có nghĩa là Hacker có thể sử dụng cookie này để thực hiện đăng nhập vào website và thao tác được các tác vụ thay đổi.</a:t>
            </a:r>
            <a:endParaRPr b="0" i="0" sz="3600" u="none" cap="none" strike="noStrike">
              <a:solidFill>
                <a:srgbClr val="2D313B"/>
              </a:solidFill>
              <a:highlight>
                <a:srgbClr val="FFFFFF"/>
              </a:highlight>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66">
                                            <p:txEl>
                                              <p:pRg end="0" st="0"/>
                                            </p:txEl>
                                          </p:spTgt>
                                        </p:tgtEl>
                                        <p:attrNameLst>
                                          <p:attrName>style.visibility</p:attrName>
                                        </p:attrNameLst>
                                      </p:cBhvr>
                                      <p:to>
                                        <p:strVal val="visible"/>
                                      </p:to>
                                    </p:set>
                                    <p:anim calcmode="lin" valueType="num">
                                      <p:cBhvr additive="base">
                                        <p:cTn dur="1000"/>
                                        <p:tgtEl>
                                          <p:spTgt spid="466">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66">
                                            <p:txEl>
                                              <p:pRg end="1" st="1"/>
                                            </p:txEl>
                                          </p:spTgt>
                                        </p:tgtEl>
                                        <p:attrNameLst>
                                          <p:attrName>style.visibility</p:attrName>
                                        </p:attrNameLst>
                                      </p:cBhvr>
                                      <p:to>
                                        <p:strVal val="visible"/>
                                      </p:to>
                                    </p:set>
                                    <p:anim calcmode="lin" valueType="num">
                                      <p:cBhvr additive="base">
                                        <p:cTn dur="1000"/>
                                        <p:tgtEl>
                                          <p:spTgt spid="466">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g116970c1675_0_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72" name="Google Shape;472;g116970c1675_0_0"/>
          <p:cNvSpPr txBox="1"/>
          <p:nvPr/>
        </p:nvSpPr>
        <p:spPr>
          <a:xfrm>
            <a:off x="613350" y="1446900"/>
            <a:ext cx="7390800" cy="54111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Clr>
                <a:srgbClr val="000000"/>
              </a:buClr>
              <a:buSzPts val="3600"/>
              <a:buFont typeface="Arial"/>
              <a:buNone/>
            </a:pPr>
            <a:r>
              <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473" name="Google Shape;473;g116970c1675_0_0"/>
          <p:cNvSpPr txBox="1"/>
          <p:nvPr/>
        </p:nvSpPr>
        <p:spPr>
          <a:xfrm>
            <a:off x="613350" y="762150"/>
            <a:ext cx="115788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Một số thông số trong kiểm thử phi chức năng</a:t>
            </a:r>
            <a:endParaRPr b="0" i="0" sz="4000" u="none" cap="none" strike="noStrike">
              <a:solidFill>
                <a:schemeClr val="dk1"/>
              </a:solidFill>
              <a:latin typeface="Quattrocento Sans"/>
              <a:ea typeface="Quattrocento Sans"/>
              <a:cs typeface="Quattrocento Sans"/>
              <a:sym typeface="Quattrocento Sans"/>
            </a:endParaRPr>
          </a:p>
        </p:txBody>
      </p:sp>
      <p:pic>
        <p:nvPicPr>
          <p:cNvPr id="474" name="Google Shape;474;g116970c1675_0_0"/>
          <p:cNvPicPr preferRelativeResize="0"/>
          <p:nvPr/>
        </p:nvPicPr>
        <p:blipFill rotWithShape="1">
          <a:blip r:embed="rId3">
            <a:alphaModFix/>
          </a:blip>
          <a:srcRect b="0" l="0" r="0" t="0"/>
          <a:stretch/>
        </p:blipFill>
        <p:spPr>
          <a:xfrm>
            <a:off x="1729200" y="1562550"/>
            <a:ext cx="9347100" cy="4921975"/>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72">
                                            <p:txEl>
                                              <p:pRg end="0" st="0"/>
                                            </p:txEl>
                                          </p:spTgt>
                                        </p:tgtEl>
                                        <p:attrNameLst>
                                          <p:attrName>style.visibility</p:attrName>
                                        </p:attrNameLst>
                                      </p:cBhvr>
                                      <p:to>
                                        <p:strVal val="visible"/>
                                      </p:to>
                                    </p:set>
                                    <p:anim calcmode="lin" valueType="num">
                                      <p:cBhvr additive="base">
                                        <p:cTn dur="1000"/>
                                        <p:tgtEl>
                                          <p:spTgt spid="47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g116970c1675_0_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80" name="Google Shape;480;g116970c1675_0_7"/>
          <p:cNvSpPr txBox="1"/>
          <p:nvPr/>
        </p:nvSpPr>
        <p:spPr>
          <a:xfrm>
            <a:off x="631525" y="882975"/>
            <a:ext cx="11210700" cy="5793000"/>
          </a:xfrm>
          <a:prstGeom prst="rect">
            <a:avLst/>
          </a:prstGeom>
          <a:noFill/>
          <a:ln>
            <a:noFill/>
          </a:ln>
        </p:spPr>
        <p:txBody>
          <a:bodyPr anchorCtr="0" anchor="t" bIns="45700" lIns="91425" spcFirstLastPara="1" rIns="91425" wrap="square" tIns="45700">
            <a:noAutofit/>
          </a:bodyPr>
          <a:lstStyle/>
          <a:p>
            <a:pPr indent="-323850" lvl="1" marL="742950" marR="0" rtl="0" algn="l">
              <a:lnSpc>
                <a:spcPct val="115000"/>
              </a:lnSpc>
              <a:spcBef>
                <a:spcPts val="0"/>
              </a:spcBef>
              <a:spcAft>
                <a:spcPts val="0"/>
              </a:spcAft>
              <a:buClr>
                <a:srgbClr val="FF5A33"/>
              </a:buClr>
              <a:buSzPts val="3000"/>
              <a:buFont typeface="Quattrocento Sans"/>
              <a:buChar char="❖"/>
            </a:pPr>
            <a:r>
              <a:rPr b="0" i="0" lang="en-US" sz="3000" u="none" cap="none" strike="noStrike">
                <a:solidFill>
                  <a:srgbClr val="333333"/>
                </a:solidFill>
                <a:highlight>
                  <a:schemeClr val="lt1"/>
                </a:highlight>
                <a:latin typeface="Quattrocento Sans"/>
                <a:ea typeface="Quattrocento Sans"/>
                <a:cs typeface="Quattrocento Sans"/>
                <a:sym typeface="Quattrocento Sans"/>
              </a:rPr>
              <a:t>Security (Bảo mật): Tham số xác định cách hệ thống được bảo vệ an toàn trước các cuộc tấn công có chủ ý và đột ngột từ các nguồn bên trong và bên ngoài.</a:t>
            </a:r>
            <a:endParaRPr b="0" i="0" sz="3000" u="none" cap="none" strike="noStrike">
              <a:solidFill>
                <a:srgbClr val="333333"/>
              </a:solidFill>
              <a:highlight>
                <a:schemeClr val="lt1"/>
              </a:highlight>
              <a:latin typeface="Quattrocento Sans"/>
              <a:ea typeface="Quattrocento Sans"/>
              <a:cs typeface="Quattrocento Sans"/>
              <a:sym typeface="Quattrocento Sans"/>
            </a:endParaRPr>
          </a:p>
          <a:p>
            <a:pPr indent="-323850" lvl="1" marL="742950" marR="0" rtl="0" algn="l">
              <a:lnSpc>
                <a:spcPct val="115000"/>
              </a:lnSpc>
              <a:spcBef>
                <a:spcPts val="0"/>
              </a:spcBef>
              <a:spcAft>
                <a:spcPts val="0"/>
              </a:spcAft>
              <a:buClr>
                <a:srgbClr val="FF5A33"/>
              </a:buClr>
              <a:buSzPts val="3000"/>
              <a:buFont typeface="Quattrocento Sans"/>
              <a:buChar char="❖"/>
            </a:pPr>
            <a:r>
              <a:rPr b="0" i="0" lang="en-US" sz="3000" u="none" cap="none" strike="noStrike">
                <a:solidFill>
                  <a:srgbClr val="333333"/>
                </a:solidFill>
                <a:highlight>
                  <a:schemeClr val="lt1"/>
                </a:highlight>
                <a:latin typeface="Quattrocento Sans"/>
                <a:ea typeface="Quattrocento Sans"/>
                <a:cs typeface="Quattrocento Sans"/>
                <a:sym typeface="Quattrocento Sans"/>
              </a:rPr>
              <a:t>Reliability (Độ tin cậy): Mức độ mà bất kỳ hệ thống phần mềm nào liên tục thực hiện các chức năng được chỉ định mà không gặp sự cố.</a:t>
            </a:r>
            <a:endParaRPr b="0" i="0" sz="3000" u="none" cap="none" strike="noStrike">
              <a:solidFill>
                <a:srgbClr val="333333"/>
              </a:solidFill>
              <a:highlight>
                <a:schemeClr val="lt1"/>
              </a:highlight>
              <a:latin typeface="Quattrocento Sans"/>
              <a:ea typeface="Quattrocento Sans"/>
              <a:cs typeface="Quattrocento Sans"/>
              <a:sym typeface="Quattrocento Sans"/>
            </a:endParaRPr>
          </a:p>
          <a:p>
            <a:pPr indent="-323850" lvl="1" marL="742950" marR="0" rtl="0" algn="l">
              <a:lnSpc>
                <a:spcPct val="115000"/>
              </a:lnSpc>
              <a:spcBef>
                <a:spcPts val="0"/>
              </a:spcBef>
              <a:spcAft>
                <a:spcPts val="0"/>
              </a:spcAft>
              <a:buClr>
                <a:srgbClr val="FF5A33"/>
              </a:buClr>
              <a:buSzPts val="3000"/>
              <a:buFont typeface="Quattrocento Sans"/>
              <a:buChar char="❖"/>
            </a:pPr>
            <a:r>
              <a:rPr b="0" i="0" lang="en-US" sz="3000" u="none" cap="none" strike="noStrike">
                <a:solidFill>
                  <a:srgbClr val="333333"/>
                </a:solidFill>
                <a:highlight>
                  <a:schemeClr val="lt1"/>
                </a:highlight>
                <a:latin typeface="Quattrocento Sans"/>
                <a:ea typeface="Quattrocento Sans"/>
                <a:cs typeface="Quattrocento Sans"/>
                <a:sym typeface="Quattrocento Sans"/>
              </a:rPr>
              <a:t>Survivability (Khả năng sống sót): Tham số kiểm tra rằng hệ thống phần mềm tiếp tục hoạt động và tự phục hồi trong trường hợp lỗi hệ thống.</a:t>
            </a:r>
            <a:endParaRPr b="0" i="0" sz="3000" u="none" cap="none" strike="noStrike">
              <a:solidFill>
                <a:srgbClr val="333333"/>
              </a:solidFill>
              <a:highlight>
                <a:schemeClr val="lt1"/>
              </a:highlight>
              <a:latin typeface="Quattrocento Sans"/>
              <a:ea typeface="Quattrocento Sans"/>
              <a:cs typeface="Quattrocento Sans"/>
              <a:sym typeface="Quattrocento Sans"/>
            </a:endParaRPr>
          </a:p>
          <a:p>
            <a:pPr indent="-323850" lvl="1" marL="742950" marR="0" rtl="0" algn="l">
              <a:lnSpc>
                <a:spcPct val="115000"/>
              </a:lnSpc>
              <a:spcBef>
                <a:spcPts val="0"/>
              </a:spcBef>
              <a:spcAft>
                <a:spcPts val="0"/>
              </a:spcAft>
              <a:buClr>
                <a:srgbClr val="FF5A33"/>
              </a:buClr>
              <a:buSzPts val="3000"/>
              <a:buFont typeface="Quattrocento Sans"/>
              <a:buChar char="❖"/>
            </a:pPr>
            <a:r>
              <a:rPr b="0" i="0" lang="en-US" sz="3000" u="none" cap="none" strike="noStrike">
                <a:solidFill>
                  <a:srgbClr val="333333"/>
                </a:solidFill>
                <a:highlight>
                  <a:schemeClr val="lt1"/>
                </a:highlight>
                <a:latin typeface="Quattrocento Sans"/>
                <a:ea typeface="Quattrocento Sans"/>
                <a:cs typeface="Quattrocento Sans"/>
                <a:sym typeface="Quattrocento Sans"/>
              </a:rPr>
              <a:t>Availability (Tính sẵn có): Tham số xác định mức độ mà người dùng có thể phụ thuộc vào hệ thống trong quá trình hoạt động.</a:t>
            </a:r>
            <a:endParaRPr b="0" i="0" sz="3000" u="none" cap="none" strike="noStrike">
              <a:solidFill>
                <a:srgbClr val="333333"/>
              </a:solidFill>
              <a:highlight>
                <a:schemeClr val="lt1"/>
              </a:highlight>
              <a:latin typeface="Quattrocento Sans"/>
              <a:ea typeface="Quattrocento Sans"/>
              <a:cs typeface="Quattrocento Sans"/>
              <a:sym typeface="Quattrocento Sans"/>
            </a:endParaRPr>
          </a:p>
          <a:p>
            <a:pPr indent="0" lvl="0" marL="0" marR="0" rtl="0" algn="l">
              <a:lnSpc>
                <a:spcPct val="115000"/>
              </a:lnSpc>
              <a:spcBef>
                <a:spcPts val="0"/>
              </a:spcBef>
              <a:spcAft>
                <a:spcPts val="0"/>
              </a:spcAft>
              <a:buClr>
                <a:srgbClr val="000000"/>
              </a:buClr>
              <a:buSzPts val="3000"/>
              <a:buFont typeface="Arial"/>
              <a:buNone/>
            </a:pPr>
            <a:r>
              <a:t/>
            </a:r>
            <a:endParaRPr b="0" i="0" sz="3000" u="none" cap="none" strike="noStrike">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0">
                                            <p:txEl>
                                              <p:pRg end="0" st="0"/>
                                            </p:txEl>
                                          </p:spTgt>
                                        </p:tgtEl>
                                        <p:attrNameLst>
                                          <p:attrName>style.visibility</p:attrName>
                                        </p:attrNameLst>
                                      </p:cBhvr>
                                      <p:to>
                                        <p:strVal val="visible"/>
                                      </p:to>
                                    </p:set>
                                    <p:anim calcmode="lin" valueType="num">
                                      <p:cBhvr additive="base">
                                        <p:cTn dur="1000"/>
                                        <p:tgtEl>
                                          <p:spTgt spid="48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0">
                                            <p:txEl>
                                              <p:pRg end="1" st="1"/>
                                            </p:txEl>
                                          </p:spTgt>
                                        </p:tgtEl>
                                        <p:attrNameLst>
                                          <p:attrName>style.visibility</p:attrName>
                                        </p:attrNameLst>
                                      </p:cBhvr>
                                      <p:to>
                                        <p:strVal val="visible"/>
                                      </p:to>
                                    </p:set>
                                    <p:anim calcmode="lin" valueType="num">
                                      <p:cBhvr additive="base">
                                        <p:cTn dur="1000"/>
                                        <p:tgtEl>
                                          <p:spTgt spid="48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0">
                                            <p:txEl>
                                              <p:pRg end="2" st="2"/>
                                            </p:txEl>
                                          </p:spTgt>
                                        </p:tgtEl>
                                        <p:attrNameLst>
                                          <p:attrName>style.visibility</p:attrName>
                                        </p:attrNameLst>
                                      </p:cBhvr>
                                      <p:to>
                                        <p:strVal val="visible"/>
                                      </p:to>
                                    </p:set>
                                    <p:anim calcmode="lin" valueType="num">
                                      <p:cBhvr additive="base">
                                        <p:cTn dur="1000"/>
                                        <p:tgtEl>
                                          <p:spTgt spid="48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0">
                                            <p:txEl>
                                              <p:pRg end="3" st="3"/>
                                            </p:txEl>
                                          </p:spTgt>
                                        </p:tgtEl>
                                        <p:attrNameLst>
                                          <p:attrName>style.visibility</p:attrName>
                                        </p:attrNameLst>
                                      </p:cBhvr>
                                      <p:to>
                                        <p:strVal val="visible"/>
                                      </p:to>
                                    </p:set>
                                    <p:anim calcmode="lin" valueType="num">
                                      <p:cBhvr additive="base">
                                        <p:cTn dur="1000"/>
                                        <p:tgtEl>
                                          <p:spTgt spid="480">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0">
                                            <p:txEl>
                                              <p:pRg end="4" st="4"/>
                                            </p:txEl>
                                          </p:spTgt>
                                        </p:tgtEl>
                                        <p:attrNameLst>
                                          <p:attrName>style.visibility</p:attrName>
                                        </p:attrNameLst>
                                      </p:cBhvr>
                                      <p:to>
                                        <p:strVal val="visible"/>
                                      </p:to>
                                    </p:set>
                                    <p:anim calcmode="lin" valueType="num">
                                      <p:cBhvr additive="base">
                                        <p:cTn dur="1000"/>
                                        <p:tgtEl>
                                          <p:spTgt spid="480">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g116970c1675_0_1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86" name="Google Shape;486;g116970c1675_0_13"/>
          <p:cNvSpPr txBox="1"/>
          <p:nvPr/>
        </p:nvSpPr>
        <p:spPr>
          <a:xfrm>
            <a:off x="631525" y="882975"/>
            <a:ext cx="11374500" cy="5865900"/>
          </a:xfrm>
          <a:prstGeom prst="rect">
            <a:avLst/>
          </a:prstGeom>
          <a:noFill/>
          <a:ln>
            <a:noFill/>
          </a:ln>
        </p:spPr>
        <p:txBody>
          <a:bodyPr anchorCtr="0" anchor="t" bIns="45700" lIns="91425" spcFirstLastPara="1" rIns="91425" wrap="square" tIns="45700">
            <a:noAutofit/>
          </a:bodyPr>
          <a:lstStyle/>
          <a:p>
            <a:pPr indent="-311150" lvl="1" marL="742950" marR="0" rtl="0" algn="l">
              <a:lnSpc>
                <a:spcPct val="115000"/>
              </a:lnSpc>
              <a:spcBef>
                <a:spcPts val="0"/>
              </a:spcBef>
              <a:spcAft>
                <a:spcPts val="0"/>
              </a:spcAft>
              <a:buClr>
                <a:srgbClr val="FF5A33"/>
              </a:buClr>
              <a:buSzPts val="2800"/>
              <a:buFont typeface="Quattrocento Sans"/>
              <a:buChar char="❖"/>
            </a:pPr>
            <a:r>
              <a:rPr b="0" i="0" lang="en-US" sz="2800" u="none" cap="none" strike="noStrike">
                <a:solidFill>
                  <a:srgbClr val="333333"/>
                </a:solidFill>
                <a:highlight>
                  <a:schemeClr val="lt1"/>
                </a:highlight>
                <a:latin typeface="Quattrocento Sans"/>
                <a:ea typeface="Quattrocento Sans"/>
                <a:cs typeface="Quattrocento Sans"/>
                <a:sym typeface="Quattrocento Sans"/>
              </a:rPr>
              <a:t>Usability (Khả năng sử dụng): Người dùng có thể dễ dàng học hỏi, vận hành, chuẩn bị đầu vào và đầu ra thông qua tương tác với một hệ thống.</a:t>
            </a:r>
            <a:endParaRPr b="0" i="0" sz="2800" u="none" cap="none" strike="noStrike">
              <a:solidFill>
                <a:srgbClr val="333333"/>
              </a:solidFill>
              <a:highlight>
                <a:schemeClr val="lt1"/>
              </a:highlight>
              <a:latin typeface="Quattrocento Sans"/>
              <a:ea typeface="Quattrocento Sans"/>
              <a:cs typeface="Quattrocento Sans"/>
              <a:sym typeface="Quattrocento Sans"/>
            </a:endParaRPr>
          </a:p>
          <a:p>
            <a:pPr indent="-311150" lvl="1" marL="742950" marR="0" rtl="0" algn="l">
              <a:lnSpc>
                <a:spcPct val="115000"/>
              </a:lnSpc>
              <a:spcBef>
                <a:spcPts val="0"/>
              </a:spcBef>
              <a:spcAft>
                <a:spcPts val="0"/>
              </a:spcAft>
              <a:buClr>
                <a:srgbClr val="FF5A33"/>
              </a:buClr>
              <a:buSzPts val="2800"/>
              <a:buFont typeface="Quattrocento Sans"/>
              <a:buChar char="❖"/>
            </a:pPr>
            <a:r>
              <a:rPr b="0" i="0" lang="en-US" sz="2800" u="none" cap="none" strike="noStrike">
                <a:solidFill>
                  <a:srgbClr val="333333"/>
                </a:solidFill>
                <a:highlight>
                  <a:schemeClr val="lt1"/>
                </a:highlight>
                <a:latin typeface="Quattrocento Sans"/>
                <a:ea typeface="Quattrocento Sans"/>
                <a:cs typeface="Quattrocento Sans"/>
                <a:sym typeface="Quattrocento Sans"/>
              </a:rPr>
              <a:t>Scalability (Khả năng mở rộng): Thuật ngữ này đề cập đến mức độ mà bất kỳ ứng dụng phần mềm nào cũng có thể mở rộng khả năng xử lý của nó để đáp ứng nhu cầu gia tăng.</a:t>
            </a:r>
            <a:endParaRPr b="0" i="0" sz="2800" u="none" cap="none" strike="noStrike">
              <a:solidFill>
                <a:srgbClr val="333333"/>
              </a:solidFill>
              <a:highlight>
                <a:schemeClr val="lt1"/>
              </a:highlight>
              <a:latin typeface="Quattrocento Sans"/>
              <a:ea typeface="Quattrocento Sans"/>
              <a:cs typeface="Quattrocento Sans"/>
              <a:sym typeface="Quattrocento Sans"/>
            </a:endParaRPr>
          </a:p>
          <a:p>
            <a:pPr indent="-311150" lvl="1" marL="742950" marR="0" rtl="0" algn="l">
              <a:lnSpc>
                <a:spcPct val="115000"/>
              </a:lnSpc>
              <a:spcBef>
                <a:spcPts val="0"/>
              </a:spcBef>
              <a:spcAft>
                <a:spcPts val="0"/>
              </a:spcAft>
              <a:buClr>
                <a:srgbClr val="FF5A33"/>
              </a:buClr>
              <a:buSzPts val="2800"/>
              <a:buFont typeface="Quattrocento Sans"/>
              <a:buChar char="❖"/>
            </a:pPr>
            <a:r>
              <a:rPr b="0" i="0" lang="en-US" sz="2800" u="none" cap="none" strike="noStrike">
                <a:solidFill>
                  <a:srgbClr val="333333"/>
                </a:solidFill>
                <a:highlight>
                  <a:schemeClr val="lt1"/>
                </a:highlight>
                <a:latin typeface="Quattrocento Sans"/>
                <a:ea typeface="Quattrocento Sans"/>
                <a:cs typeface="Quattrocento Sans"/>
                <a:sym typeface="Quattrocento Sans"/>
              </a:rPr>
              <a:t>Interoperability (Khả năng tương tác): Tham số phi chức năng này kiểm tra giao diện hệ thống phần mềm tương tác với các hệ thống phần mềm khác.</a:t>
            </a:r>
            <a:endParaRPr b="0" i="0" sz="2800" u="none" cap="none" strike="noStrike">
              <a:solidFill>
                <a:srgbClr val="333333"/>
              </a:solidFill>
              <a:highlight>
                <a:schemeClr val="lt1"/>
              </a:highlight>
              <a:latin typeface="Quattrocento Sans"/>
              <a:ea typeface="Quattrocento Sans"/>
              <a:cs typeface="Quattrocento Sans"/>
              <a:sym typeface="Quattrocento Sans"/>
            </a:endParaRPr>
          </a:p>
          <a:p>
            <a:pPr indent="-311150" lvl="1" marL="742950" marR="0" rtl="0" algn="l">
              <a:lnSpc>
                <a:spcPct val="115000"/>
              </a:lnSpc>
              <a:spcBef>
                <a:spcPts val="0"/>
              </a:spcBef>
              <a:spcAft>
                <a:spcPts val="0"/>
              </a:spcAft>
              <a:buClr>
                <a:srgbClr val="FF5A33"/>
              </a:buClr>
              <a:buSzPts val="2800"/>
              <a:buFont typeface="Quattrocento Sans"/>
              <a:buChar char="❖"/>
            </a:pPr>
            <a:r>
              <a:rPr b="0" i="0" lang="en-US" sz="2800" u="none" cap="none" strike="noStrike">
                <a:solidFill>
                  <a:srgbClr val="333333"/>
                </a:solidFill>
                <a:highlight>
                  <a:schemeClr val="lt1"/>
                </a:highlight>
                <a:latin typeface="Quattrocento Sans"/>
                <a:ea typeface="Quattrocento Sans"/>
                <a:cs typeface="Quattrocento Sans"/>
                <a:sym typeface="Quattrocento Sans"/>
              </a:rPr>
              <a:t>Efficiency (Tính hiệu quả): Tham số này xác định bất kỳ hệ thống phần mềm nào cũng có thể xử lý dung lượng, số lượng và thời gian đáp ứng.</a:t>
            </a:r>
            <a:endParaRPr b="0" i="0" sz="2800" u="none" cap="none" strike="noStrike">
              <a:solidFill>
                <a:srgbClr val="333333"/>
              </a:solidFill>
              <a:highlight>
                <a:schemeClr val="lt1"/>
              </a:highlight>
              <a:latin typeface="Quattrocento Sans"/>
              <a:ea typeface="Quattrocento Sans"/>
              <a:cs typeface="Quattrocento Sans"/>
              <a:sym typeface="Quattrocento Sans"/>
            </a:endParaRPr>
          </a:p>
          <a:p>
            <a:pPr indent="0" lvl="0" marL="0" marR="0" rtl="0" algn="l">
              <a:lnSpc>
                <a:spcPct val="115000"/>
              </a:lnSpc>
              <a:spcBef>
                <a:spcPts val="0"/>
              </a:spcBef>
              <a:spcAft>
                <a:spcPts val="0"/>
              </a:spcAft>
              <a:buClr>
                <a:srgbClr val="000000"/>
              </a:buClr>
              <a:buSzPts val="2800"/>
              <a:buFont typeface="Arial"/>
              <a:buNone/>
            </a:pPr>
            <a:r>
              <a:t/>
            </a:r>
            <a:endParaRPr b="0" i="0" sz="2800" u="none" cap="none" strike="noStrike">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6">
                                            <p:txEl>
                                              <p:pRg end="0" st="0"/>
                                            </p:txEl>
                                          </p:spTgt>
                                        </p:tgtEl>
                                        <p:attrNameLst>
                                          <p:attrName>style.visibility</p:attrName>
                                        </p:attrNameLst>
                                      </p:cBhvr>
                                      <p:to>
                                        <p:strVal val="visible"/>
                                      </p:to>
                                    </p:set>
                                    <p:anim calcmode="lin" valueType="num">
                                      <p:cBhvr additive="base">
                                        <p:cTn dur="1000"/>
                                        <p:tgtEl>
                                          <p:spTgt spid="486">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6">
                                            <p:txEl>
                                              <p:pRg end="1" st="1"/>
                                            </p:txEl>
                                          </p:spTgt>
                                        </p:tgtEl>
                                        <p:attrNameLst>
                                          <p:attrName>style.visibility</p:attrName>
                                        </p:attrNameLst>
                                      </p:cBhvr>
                                      <p:to>
                                        <p:strVal val="visible"/>
                                      </p:to>
                                    </p:set>
                                    <p:anim calcmode="lin" valueType="num">
                                      <p:cBhvr additive="base">
                                        <p:cTn dur="1000"/>
                                        <p:tgtEl>
                                          <p:spTgt spid="486">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6">
                                            <p:txEl>
                                              <p:pRg end="2" st="2"/>
                                            </p:txEl>
                                          </p:spTgt>
                                        </p:tgtEl>
                                        <p:attrNameLst>
                                          <p:attrName>style.visibility</p:attrName>
                                        </p:attrNameLst>
                                      </p:cBhvr>
                                      <p:to>
                                        <p:strVal val="visible"/>
                                      </p:to>
                                    </p:set>
                                    <p:anim calcmode="lin" valueType="num">
                                      <p:cBhvr additive="base">
                                        <p:cTn dur="1000"/>
                                        <p:tgtEl>
                                          <p:spTgt spid="486">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6">
                                            <p:txEl>
                                              <p:pRg end="3" st="3"/>
                                            </p:txEl>
                                          </p:spTgt>
                                        </p:tgtEl>
                                        <p:attrNameLst>
                                          <p:attrName>style.visibility</p:attrName>
                                        </p:attrNameLst>
                                      </p:cBhvr>
                                      <p:to>
                                        <p:strVal val="visible"/>
                                      </p:to>
                                    </p:set>
                                    <p:anim calcmode="lin" valueType="num">
                                      <p:cBhvr additive="base">
                                        <p:cTn dur="1000"/>
                                        <p:tgtEl>
                                          <p:spTgt spid="486">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6">
                                            <p:txEl>
                                              <p:pRg end="4" st="4"/>
                                            </p:txEl>
                                          </p:spTgt>
                                        </p:tgtEl>
                                        <p:attrNameLst>
                                          <p:attrName>style.visibility</p:attrName>
                                        </p:attrNameLst>
                                      </p:cBhvr>
                                      <p:to>
                                        <p:strVal val="visible"/>
                                      </p:to>
                                    </p:set>
                                    <p:anim calcmode="lin" valueType="num">
                                      <p:cBhvr additive="base">
                                        <p:cTn dur="1000"/>
                                        <p:tgtEl>
                                          <p:spTgt spid="486">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g116970c1675_0_1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92" name="Google Shape;492;g116970c1675_0_18"/>
          <p:cNvSpPr txBox="1"/>
          <p:nvPr/>
        </p:nvSpPr>
        <p:spPr>
          <a:xfrm>
            <a:off x="631525" y="882975"/>
            <a:ext cx="11338200" cy="5702100"/>
          </a:xfrm>
          <a:prstGeom prst="rect">
            <a:avLst/>
          </a:prstGeom>
          <a:noFill/>
          <a:ln>
            <a:noFill/>
          </a:ln>
        </p:spPr>
        <p:txBody>
          <a:bodyPr anchorCtr="0" anchor="t" bIns="45700" lIns="91425" spcFirstLastPara="1" rIns="91425" wrap="square" tIns="45700">
            <a:noAutofit/>
          </a:bodyPr>
          <a:lstStyle/>
          <a:p>
            <a:pPr indent="-330200" lvl="1" marL="742950" marR="0" rtl="0" algn="l">
              <a:lnSpc>
                <a:spcPct val="115000"/>
              </a:lnSpc>
              <a:spcBef>
                <a:spcPts val="0"/>
              </a:spcBef>
              <a:spcAft>
                <a:spcPts val="0"/>
              </a:spcAft>
              <a:buClr>
                <a:srgbClr val="FF5A33"/>
              </a:buClr>
              <a:buSzPts val="3100"/>
              <a:buFont typeface="Quattrocento Sans"/>
              <a:buChar char="❖"/>
            </a:pPr>
            <a:r>
              <a:rPr b="0" i="0" lang="en-US" sz="3100" u="none" cap="none" strike="noStrike">
                <a:solidFill>
                  <a:srgbClr val="333333"/>
                </a:solidFill>
                <a:highlight>
                  <a:schemeClr val="lt1"/>
                </a:highlight>
                <a:latin typeface="Quattrocento Sans"/>
                <a:ea typeface="Quattrocento Sans"/>
                <a:cs typeface="Quattrocento Sans"/>
                <a:sym typeface="Quattrocento Sans"/>
              </a:rPr>
              <a:t>Flexibility (Tính linh hoạt): Thuật ngữ này đề cập đến sự dễ dàng mà ứng dụng có thể hoạt động trong các cấu hình phần cứng và phần mềm khác nhau. Giống như RAM tối thiểu, yêu cầu CPU.</a:t>
            </a:r>
            <a:endParaRPr b="0" i="0" sz="3100" u="none" cap="none" strike="noStrike">
              <a:solidFill>
                <a:srgbClr val="333333"/>
              </a:solidFill>
              <a:highlight>
                <a:schemeClr val="lt1"/>
              </a:highlight>
              <a:latin typeface="Quattrocento Sans"/>
              <a:ea typeface="Quattrocento Sans"/>
              <a:cs typeface="Quattrocento Sans"/>
              <a:sym typeface="Quattrocento Sans"/>
            </a:endParaRPr>
          </a:p>
          <a:p>
            <a:pPr indent="-330200" lvl="1" marL="742950" marR="0" rtl="0" algn="l">
              <a:lnSpc>
                <a:spcPct val="115000"/>
              </a:lnSpc>
              <a:spcBef>
                <a:spcPts val="0"/>
              </a:spcBef>
              <a:spcAft>
                <a:spcPts val="0"/>
              </a:spcAft>
              <a:buClr>
                <a:srgbClr val="FF5A33"/>
              </a:buClr>
              <a:buSzPts val="3100"/>
              <a:buFont typeface="Quattrocento Sans"/>
              <a:buChar char="❖"/>
            </a:pPr>
            <a:r>
              <a:rPr b="0" i="0" lang="en-US" sz="3100" u="none" cap="none" strike="noStrike">
                <a:solidFill>
                  <a:srgbClr val="333333"/>
                </a:solidFill>
                <a:highlight>
                  <a:schemeClr val="lt1"/>
                </a:highlight>
                <a:latin typeface="Quattrocento Sans"/>
                <a:ea typeface="Quattrocento Sans"/>
                <a:cs typeface="Quattrocento Sans"/>
                <a:sym typeface="Quattrocento Sans"/>
              </a:rPr>
              <a:t>Portability (Tính di động): Tính linh hoạt của phần mềm để chuyển từ môi trường phần cứng hoặc phần mềm hiện tại của nó.</a:t>
            </a:r>
            <a:endParaRPr b="0" i="0" sz="3100" u="none" cap="none" strike="noStrike">
              <a:solidFill>
                <a:srgbClr val="333333"/>
              </a:solidFill>
              <a:highlight>
                <a:schemeClr val="lt1"/>
              </a:highlight>
              <a:latin typeface="Quattrocento Sans"/>
              <a:ea typeface="Quattrocento Sans"/>
              <a:cs typeface="Quattrocento Sans"/>
              <a:sym typeface="Quattrocento Sans"/>
            </a:endParaRPr>
          </a:p>
          <a:p>
            <a:pPr indent="-330200" lvl="1" marL="742950" marR="0" rtl="0" algn="l">
              <a:lnSpc>
                <a:spcPct val="115000"/>
              </a:lnSpc>
              <a:spcBef>
                <a:spcPts val="0"/>
              </a:spcBef>
              <a:spcAft>
                <a:spcPts val="0"/>
              </a:spcAft>
              <a:buClr>
                <a:srgbClr val="FF5A33"/>
              </a:buClr>
              <a:buSzPts val="3100"/>
              <a:buFont typeface="Quattrocento Sans"/>
              <a:buChar char="❖"/>
            </a:pPr>
            <a:r>
              <a:rPr b="0" i="0" lang="en-US" sz="3100" u="none" cap="none" strike="noStrike">
                <a:solidFill>
                  <a:srgbClr val="333333"/>
                </a:solidFill>
                <a:highlight>
                  <a:schemeClr val="lt1"/>
                </a:highlight>
                <a:latin typeface="Quattrocento Sans"/>
                <a:ea typeface="Quattrocento Sans"/>
                <a:cs typeface="Quattrocento Sans"/>
                <a:sym typeface="Quattrocento Sans"/>
              </a:rPr>
              <a:t>Reusability (Tái sử dụng): Nó đề cập đến một phần của hệ thống phần mềm có thể được chuyển đổi để sử dụng trong một ứng dụng khác.</a:t>
            </a:r>
            <a:endParaRPr b="0" i="0" sz="3100" u="none" cap="none" strike="noStrike">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92">
                                            <p:txEl>
                                              <p:pRg end="0" st="0"/>
                                            </p:txEl>
                                          </p:spTgt>
                                        </p:tgtEl>
                                        <p:attrNameLst>
                                          <p:attrName>style.visibility</p:attrName>
                                        </p:attrNameLst>
                                      </p:cBhvr>
                                      <p:to>
                                        <p:strVal val="visible"/>
                                      </p:to>
                                    </p:set>
                                    <p:anim calcmode="lin" valueType="num">
                                      <p:cBhvr additive="base">
                                        <p:cTn dur="1000"/>
                                        <p:tgtEl>
                                          <p:spTgt spid="49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92">
                                            <p:txEl>
                                              <p:pRg end="1" st="1"/>
                                            </p:txEl>
                                          </p:spTgt>
                                        </p:tgtEl>
                                        <p:attrNameLst>
                                          <p:attrName>style.visibility</p:attrName>
                                        </p:attrNameLst>
                                      </p:cBhvr>
                                      <p:to>
                                        <p:strVal val="visible"/>
                                      </p:to>
                                    </p:set>
                                    <p:anim calcmode="lin" valueType="num">
                                      <p:cBhvr additive="base">
                                        <p:cTn dur="1000"/>
                                        <p:tgtEl>
                                          <p:spTgt spid="49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92">
                                            <p:txEl>
                                              <p:pRg end="2" st="2"/>
                                            </p:txEl>
                                          </p:spTgt>
                                        </p:tgtEl>
                                        <p:attrNameLst>
                                          <p:attrName>style.visibility</p:attrName>
                                        </p:attrNameLst>
                                      </p:cBhvr>
                                      <p:to>
                                        <p:strVal val="visible"/>
                                      </p:to>
                                    </p:set>
                                    <p:anim calcmode="lin" valueType="num">
                                      <p:cBhvr additive="base">
                                        <p:cTn dur="1000"/>
                                        <p:tgtEl>
                                          <p:spTgt spid="492">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g115edf558da_0_10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498" name="Google Shape;498;g115edf558da_0_108"/>
          <p:cNvSpPr txBox="1"/>
          <p:nvPr/>
        </p:nvSpPr>
        <p:spPr>
          <a:xfrm>
            <a:off x="613350" y="1446900"/>
            <a:ext cx="11675700" cy="5411100"/>
          </a:xfrm>
          <a:prstGeom prst="rect">
            <a:avLst/>
          </a:prstGeom>
          <a:noFill/>
          <a:ln>
            <a:noFill/>
          </a:ln>
        </p:spPr>
        <p:txBody>
          <a:bodyPr anchorCtr="0" anchor="t" bIns="45700" lIns="91425" spcFirstLastPara="1" rIns="91425" wrap="square" tIns="45700">
            <a:noAutofit/>
          </a:bodyPr>
          <a:lstStyle/>
          <a:p>
            <a:pPr indent="-349250" lvl="1" marL="742950" marR="0" rtl="0" algn="l">
              <a:lnSpc>
                <a:spcPct val="115000"/>
              </a:lnSpc>
              <a:spcBef>
                <a:spcPts val="700"/>
              </a:spcBef>
              <a:spcAft>
                <a:spcPts val="0"/>
              </a:spcAft>
              <a:buClr>
                <a:srgbClr val="FF5A33"/>
              </a:buClr>
              <a:buSzPts val="3400"/>
              <a:buFont typeface="Quattrocento Sans"/>
              <a:buChar char="❖"/>
            </a:pPr>
            <a:r>
              <a:rPr b="0" i="0" lang="en-US" sz="3400" u="none" cap="none" strike="noStrike">
                <a:solidFill>
                  <a:srgbClr val="333333"/>
                </a:solidFill>
                <a:highlight>
                  <a:schemeClr val="lt1"/>
                </a:highlight>
                <a:latin typeface="Quattrocento Sans"/>
                <a:ea typeface="Quattrocento Sans"/>
                <a:cs typeface="Quattrocento Sans"/>
                <a:sym typeface="Quattrocento Sans"/>
              </a:rPr>
              <a:t>Xác định cách hệ thống được bảo vệ an toàn trước các cuộc tấn công có chủ ý và đột ngột từ các nguồn bên trong và bên ngoài.</a:t>
            </a:r>
            <a:endParaRPr b="0" i="0" sz="3400" u="none" cap="none" strike="noStrike">
              <a:solidFill>
                <a:srgbClr val="333333"/>
              </a:solidFill>
              <a:highlight>
                <a:schemeClr val="lt1"/>
              </a:highlight>
              <a:latin typeface="Quattrocento Sans"/>
              <a:ea typeface="Quattrocento Sans"/>
              <a:cs typeface="Quattrocento Sans"/>
              <a:sym typeface="Quattrocento Sans"/>
            </a:endParaRPr>
          </a:p>
          <a:p>
            <a:pPr indent="-349250" lvl="1" marL="742950" marR="0" rtl="0" algn="l">
              <a:lnSpc>
                <a:spcPct val="115000"/>
              </a:lnSpc>
              <a:spcBef>
                <a:spcPts val="0"/>
              </a:spcBef>
              <a:spcAft>
                <a:spcPts val="0"/>
              </a:spcAft>
              <a:buClr>
                <a:srgbClr val="FF5A33"/>
              </a:buClr>
              <a:buSzPts val="3400"/>
              <a:buFont typeface="Quattrocento Sans"/>
              <a:buChar char="❖"/>
            </a:pPr>
            <a:r>
              <a:rPr b="0" i="0" lang="en-US" sz="3400" u="none" cap="none" strike="noStrike">
                <a:solidFill>
                  <a:srgbClr val="333333"/>
                </a:solidFill>
                <a:highlight>
                  <a:schemeClr val="lt1"/>
                </a:highlight>
                <a:latin typeface="Quattrocento Sans"/>
                <a:ea typeface="Quattrocento Sans"/>
                <a:cs typeface="Quattrocento Sans"/>
                <a:sym typeface="Quattrocento Sans"/>
              </a:rPr>
              <a:t>Đảm bảo hệ thống phần mềm tiếp tục hoạt động và tự phục hồi trong trường hợp lỗi hệ thống.</a:t>
            </a:r>
            <a:endParaRPr b="0" i="0" sz="3400" u="none" cap="none" strike="noStrike">
              <a:solidFill>
                <a:srgbClr val="333333"/>
              </a:solidFill>
              <a:highlight>
                <a:schemeClr val="lt1"/>
              </a:highlight>
              <a:latin typeface="Quattrocento Sans"/>
              <a:ea typeface="Quattrocento Sans"/>
              <a:cs typeface="Quattrocento Sans"/>
              <a:sym typeface="Quattrocento Sans"/>
            </a:endParaRPr>
          </a:p>
          <a:p>
            <a:pPr indent="-349250" lvl="1" marL="742950" marR="0" rtl="0" algn="l">
              <a:lnSpc>
                <a:spcPct val="115000"/>
              </a:lnSpc>
              <a:spcBef>
                <a:spcPts val="0"/>
              </a:spcBef>
              <a:spcAft>
                <a:spcPts val="0"/>
              </a:spcAft>
              <a:buClr>
                <a:srgbClr val="FF5A33"/>
              </a:buClr>
              <a:buSzPts val="3400"/>
              <a:buFont typeface="Quattrocento Sans"/>
              <a:buChar char="❖"/>
            </a:pPr>
            <a:r>
              <a:rPr b="0" i="0" lang="en-US" sz="3400" u="none" cap="none" strike="noStrike">
                <a:solidFill>
                  <a:srgbClr val="333333"/>
                </a:solidFill>
                <a:highlight>
                  <a:schemeClr val="lt1"/>
                </a:highlight>
                <a:latin typeface="Quattrocento Sans"/>
                <a:ea typeface="Quattrocento Sans"/>
                <a:cs typeface="Quattrocento Sans"/>
                <a:sym typeface="Quattrocento Sans"/>
              </a:rPr>
              <a:t>Đảm bảo ứng dụng phần mềm nào cũng có thể mở rộng khả năng xử lý của nó để đáp ứng nhu cầu gia tăng.</a:t>
            </a:r>
            <a:endParaRPr b="0" i="0" sz="3400" u="none" cap="none" strike="noStrike">
              <a:solidFill>
                <a:srgbClr val="333333"/>
              </a:solidFill>
              <a:highlight>
                <a:schemeClr val="lt1"/>
              </a:highlight>
              <a:latin typeface="Quattrocento Sans"/>
              <a:ea typeface="Quattrocento Sans"/>
              <a:cs typeface="Quattrocento Sans"/>
              <a:sym typeface="Quattrocento Sans"/>
            </a:endParaRPr>
          </a:p>
          <a:p>
            <a:pPr indent="-349250" lvl="1" marL="742950" marR="0" rtl="0" algn="l">
              <a:lnSpc>
                <a:spcPct val="115000"/>
              </a:lnSpc>
              <a:spcBef>
                <a:spcPts val="0"/>
              </a:spcBef>
              <a:spcAft>
                <a:spcPts val="0"/>
              </a:spcAft>
              <a:buClr>
                <a:srgbClr val="FF5A33"/>
              </a:buClr>
              <a:buSzPts val="3400"/>
              <a:buFont typeface="Quattrocento Sans"/>
              <a:buChar char="❖"/>
            </a:pPr>
            <a:r>
              <a:rPr b="0" i="0" lang="en-US" sz="3400" u="none" cap="none" strike="noStrike">
                <a:solidFill>
                  <a:srgbClr val="333333"/>
                </a:solidFill>
                <a:highlight>
                  <a:schemeClr val="lt1"/>
                </a:highlight>
                <a:latin typeface="Quattrocento Sans"/>
                <a:ea typeface="Quattrocento Sans"/>
                <a:cs typeface="Quattrocento Sans"/>
                <a:sym typeface="Quattrocento Sans"/>
              </a:rPr>
              <a:t>Đảm bảo hệ thống phần mềm nào cũng có thể xử lý dung lượng, số lượng và thời gian đáp ứng.</a:t>
            </a:r>
            <a:endParaRPr b="0" i="0" sz="3400"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499" name="Google Shape;499;g115edf558da_0_108"/>
          <p:cNvSpPr txBox="1"/>
          <p:nvPr/>
        </p:nvSpPr>
        <p:spPr>
          <a:xfrm>
            <a:off x="613350" y="762150"/>
            <a:ext cx="115788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Ưu điểm Kiểm thử phi chức năng</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98">
                                            <p:txEl>
                                              <p:pRg end="0" st="0"/>
                                            </p:txEl>
                                          </p:spTgt>
                                        </p:tgtEl>
                                        <p:attrNameLst>
                                          <p:attrName>style.visibility</p:attrName>
                                        </p:attrNameLst>
                                      </p:cBhvr>
                                      <p:to>
                                        <p:strVal val="visible"/>
                                      </p:to>
                                    </p:set>
                                    <p:anim calcmode="lin" valueType="num">
                                      <p:cBhvr additive="base">
                                        <p:cTn dur="1000"/>
                                        <p:tgtEl>
                                          <p:spTgt spid="498">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98">
                                            <p:txEl>
                                              <p:pRg end="1" st="1"/>
                                            </p:txEl>
                                          </p:spTgt>
                                        </p:tgtEl>
                                        <p:attrNameLst>
                                          <p:attrName>style.visibility</p:attrName>
                                        </p:attrNameLst>
                                      </p:cBhvr>
                                      <p:to>
                                        <p:strVal val="visible"/>
                                      </p:to>
                                    </p:set>
                                    <p:anim calcmode="lin" valueType="num">
                                      <p:cBhvr additive="base">
                                        <p:cTn dur="1000"/>
                                        <p:tgtEl>
                                          <p:spTgt spid="498">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98">
                                            <p:txEl>
                                              <p:pRg end="2" st="2"/>
                                            </p:txEl>
                                          </p:spTgt>
                                        </p:tgtEl>
                                        <p:attrNameLst>
                                          <p:attrName>style.visibility</p:attrName>
                                        </p:attrNameLst>
                                      </p:cBhvr>
                                      <p:to>
                                        <p:strVal val="visible"/>
                                      </p:to>
                                    </p:set>
                                    <p:anim calcmode="lin" valueType="num">
                                      <p:cBhvr additive="base">
                                        <p:cTn dur="1000"/>
                                        <p:tgtEl>
                                          <p:spTgt spid="498">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98">
                                            <p:txEl>
                                              <p:pRg end="3" st="3"/>
                                            </p:txEl>
                                          </p:spTgt>
                                        </p:tgtEl>
                                        <p:attrNameLst>
                                          <p:attrName>style.visibility</p:attrName>
                                        </p:attrNameLst>
                                      </p:cBhvr>
                                      <p:to>
                                        <p:strVal val="visible"/>
                                      </p:to>
                                    </p:set>
                                    <p:anim calcmode="lin" valueType="num">
                                      <p:cBhvr additive="base">
                                        <p:cTn dur="1000"/>
                                        <p:tgtEl>
                                          <p:spTgt spid="498">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g115edf558da_0_11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non-functional testing</a:t>
            </a:r>
            <a:endParaRPr/>
          </a:p>
        </p:txBody>
      </p:sp>
      <p:sp>
        <p:nvSpPr>
          <p:cNvPr id="505" name="Google Shape;505;g115edf558da_0_114"/>
          <p:cNvSpPr txBox="1"/>
          <p:nvPr/>
        </p:nvSpPr>
        <p:spPr>
          <a:xfrm>
            <a:off x="613350" y="1446900"/>
            <a:ext cx="11675700" cy="5411100"/>
          </a:xfrm>
          <a:prstGeom prst="rect">
            <a:avLst/>
          </a:prstGeom>
          <a:noFill/>
          <a:ln>
            <a:noFill/>
          </a:ln>
        </p:spPr>
        <p:txBody>
          <a:bodyPr anchorCtr="0" anchor="t" bIns="45700" lIns="91425" spcFirstLastPara="1" rIns="91425" wrap="square" tIns="45700">
            <a:noAutofit/>
          </a:bodyPr>
          <a:lstStyle/>
          <a:p>
            <a:pPr indent="-361950" lvl="1" marL="742950" marR="0" rtl="0" algn="l">
              <a:lnSpc>
                <a:spcPct val="115000"/>
              </a:lnSpc>
              <a:spcBef>
                <a:spcPts val="140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Kết quả sau khi kiểm thử phi chức năng thường không đưa ra số chính xác mà chỉ là tương đối.</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Vì các bài kiểm tra rất phức tạp, đòi hỏi phải có các nguồn lực có tay nghề cao, với kiến thức sâu rộng về mạng, bảo mật, lập trình.</a:t>
            </a:r>
            <a:endParaRPr b="0" i="0" sz="3600" u="none" cap="none" strike="noStrike">
              <a:solidFill>
                <a:srgbClr val="1B1B1B"/>
              </a:solidFill>
              <a:highlight>
                <a:schemeClr val="lt1"/>
              </a:highlight>
              <a:latin typeface="Quattrocento Sans"/>
              <a:ea typeface="Quattrocento Sans"/>
              <a:cs typeface="Quattrocento Sans"/>
              <a:sym typeface="Quattrocento Sans"/>
            </a:endParaRPr>
          </a:p>
          <a:p>
            <a:pPr indent="-361950" lvl="1" marL="742950" marR="0" rtl="0" algn="l">
              <a:lnSpc>
                <a:spcPct val="115000"/>
              </a:lnSpc>
              <a:spcBef>
                <a:spcPts val="0"/>
              </a:spcBef>
              <a:spcAft>
                <a:spcPts val="0"/>
              </a:spcAft>
              <a:buClr>
                <a:srgbClr val="FF5A33"/>
              </a:buClr>
              <a:buSzPts val="3600"/>
              <a:buFont typeface="Quattrocento Sans"/>
              <a:buChar char="❖"/>
            </a:pPr>
            <a:r>
              <a:rPr b="0" i="0" lang="en-US" sz="3600" u="none" cap="none" strike="noStrike">
                <a:solidFill>
                  <a:srgbClr val="1B1B1B"/>
                </a:solidFill>
                <a:highlight>
                  <a:schemeClr val="lt1"/>
                </a:highlight>
                <a:latin typeface="Quattrocento Sans"/>
                <a:ea typeface="Quattrocento Sans"/>
                <a:cs typeface="Quattrocento Sans"/>
                <a:sym typeface="Quattrocento Sans"/>
              </a:rPr>
              <a:t>Vì phương pháp thử nghiệm này liên quan chặt chẽ với ứng dụng đang được test, nên các công cụ để phục vụ cho mọi loại triển khai / nền tảng có thể không sẵn có.</a:t>
            </a:r>
            <a:endParaRPr b="0" i="0" sz="3600"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506" name="Google Shape;506;g115edf558da_0_114"/>
          <p:cNvSpPr txBox="1"/>
          <p:nvPr/>
        </p:nvSpPr>
        <p:spPr>
          <a:xfrm>
            <a:off x="613350" y="762150"/>
            <a:ext cx="115788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Nhược điểm Kiểm thử phi chức năng</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05">
                                            <p:txEl>
                                              <p:pRg end="0" st="0"/>
                                            </p:txEl>
                                          </p:spTgt>
                                        </p:tgtEl>
                                        <p:attrNameLst>
                                          <p:attrName>style.visibility</p:attrName>
                                        </p:attrNameLst>
                                      </p:cBhvr>
                                      <p:to>
                                        <p:strVal val="visible"/>
                                      </p:to>
                                    </p:set>
                                    <p:anim calcmode="lin" valueType="num">
                                      <p:cBhvr additive="base">
                                        <p:cTn dur="1000"/>
                                        <p:tgtEl>
                                          <p:spTgt spid="50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05">
                                            <p:txEl>
                                              <p:pRg end="1" st="1"/>
                                            </p:txEl>
                                          </p:spTgt>
                                        </p:tgtEl>
                                        <p:attrNameLst>
                                          <p:attrName>style.visibility</p:attrName>
                                        </p:attrNameLst>
                                      </p:cBhvr>
                                      <p:to>
                                        <p:strVal val="visible"/>
                                      </p:to>
                                    </p:set>
                                    <p:anim calcmode="lin" valueType="num">
                                      <p:cBhvr additive="base">
                                        <p:cTn dur="1000"/>
                                        <p:tgtEl>
                                          <p:spTgt spid="50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05">
                                            <p:txEl>
                                              <p:pRg end="2" st="2"/>
                                            </p:txEl>
                                          </p:spTgt>
                                        </p:tgtEl>
                                        <p:attrNameLst>
                                          <p:attrName>style.visibility</p:attrName>
                                        </p:attrNameLst>
                                      </p:cBhvr>
                                      <p:to>
                                        <p:strVal val="visible"/>
                                      </p:to>
                                    </p:set>
                                    <p:anim calcmode="lin" valueType="num">
                                      <p:cBhvr additive="base">
                                        <p:cTn dur="1000"/>
                                        <p:tgtEl>
                                          <p:spTgt spid="505">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g113204b73d8_0_6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Tóm tắt bài học</a:t>
            </a:r>
            <a:endParaRPr/>
          </a:p>
        </p:txBody>
      </p:sp>
      <p:sp>
        <p:nvSpPr>
          <p:cNvPr id="512" name="Google Shape;512;g113204b73d8_0_69"/>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sp>
        <p:nvSpPr>
          <p:cNvPr id="513" name="Google Shape;513;g113204b73d8_0_69"/>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14" name="Google Shape;514;g113204b73d8_0_69"/>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15" name="Google Shape;515;g113204b73d8_0_69"/>
          <p:cNvSpPr txBox="1"/>
          <p:nvPr/>
        </p:nvSpPr>
        <p:spPr>
          <a:xfrm>
            <a:off x="894600" y="2067600"/>
            <a:ext cx="8229600" cy="3933900"/>
          </a:xfrm>
          <a:prstGeom prst="rect">
            <a:avLst/>
          </a:prstGeom>
          <a:noFill/>
          <a:ln>
            <a:noFill/>
          </a:ln>
        </p:spPr>
        <p:txBody>
          <a:bodyPr anchorCtr="0" anchor="t" bIns="45700" lIns="91425" spcFirstLastPara="1" rIns="91425" wrap="square" tIns="45700">
            <a:noAutofit/>
          </a:bodyPr>
          <a:lstStyle/>
          <a:p>
            <a:pPr indent="-419100" lvl="0" marL="457200" marR="0" rtl="0" algn="l">
              <a:lnSpc>
                <a:spcPct val="115000"/>
              </a:lnSpc>
              <a:spcBef>
                <a:spcPts val="0"/>
              </a:spcBef>
              <a:spcAft>
                <a:spcPts val="0"/>
              </a:spcAft>
              <a:buClr>
                <a:srgbClr val="333333"/>
              </a:buClr>
              <a:buSzPts val="3000"/>
              <a:buFont typeface="Quattrocento Sans"/>
              <a:buChar char="•"/>
            </a:pPr>
            <a:r>
              <a:rPr b="1" i="0" lang="en-US" sz="2200" u="none" cap="none" strike="noStrike">
                <a:solidFill>
                  <a:srgbClr val="333333"/>
                </a:solidFill>
                <a:latin typeface="Quattrocento Sans"/>
                <a:ea typeface="Quattrocento Sans"/>
                <a:cs typeface="Quattrocento Sans"/>
                <a:sym typeface="Quattrocento Sans"/>
              </a:rPr>
              <a:t>WhiteBox Testing - Kiểm thử hộp trắng</a:t>
            </a:r>
            <a:endParaRPr b="1" i="0" sz="2200" u="none" cap="none" strike="noStrike">
              <a:solidFill>
                <a:srgbClr val="333333"/>
              </a:solidFill>
              <a:latin typeface="Quattrocento Sans"/>
              <a:ea typeface="Quattrocento Sans"/>
              <a:cs typeface="Quattrocento Sans"/>
              <a:sym typeface="Quattrocento Sans"/>
            </a:endParaRPr>
          </a:p>
          <a:p>
            <a:pPr indent="-419100" lvl="0" marL="457200" marR="0" rtl="0" algn="l">
              <a:lnSpc>
                <a:spcPct val="115000"/>
              </a:lnSpc>
              <a:spcBef>
                <a:spcPts val="0"/>
              </a:spcBef>
              <a:spcAft>
                <a:spcPts val="0"/>
              </a:spcAft>
              <a:buClr>
                <a:srgbClr val="333333"/>
              </a:buClr>
              <a:buSzPts val="3000"/>
              <a:buFont typeface="Quattrocento Sans"/>
              <a:buChar char="•"/>
            </a:pPr>
            <a:r>
              <a:rPr b="1" i="0" lang="en-US" sz="2200" u="none" cap="none" strike="noStrike">
                <a:solidFill>
                  <a:srgbClr val="333333"/>
                </a:solidFill>
                <a:latin typeface="Quattrocento Sans"/>
                <a:ea typeface="Quattrocento Sans"/>
                <a:cs typeface="Quattrocento Sans"/>
                <a:sym typeface="Quattrocento Sans"/>
              </a:rPr>
              <a:t>Non-Functional  Testing - Kiểm thử phi chức năng</a:t>
            </a:r>
            <a:endParaRPr b="1" i="0" sz="2200" u="none" cap="none" strike="noStrike">
              <a:solidFill>
                <a:srgbClr val="333333"/>
              </a:solidFill>
              <a:latin typeface="Quattrocento Sans"/>
              <a:ea typeface="Quattrocento Sans"/>
              <a:cs typeface="Quattrocento Sans"/>
              <a:sym typeface="Quattrocento Sans"/>
            </a:endParaRPr>
          </a:p>
        </p:txBody>
      </p:sp>
      <p:sp>
        <p:nvSpPr>
          <p:cNvPr id="516" name="Google Shape;516;g113204b73d8_0_69"/>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Tóm tắt bài học</a:t>
            </a:r>
            <a:endParaRPr b="1" i="0" sz="2800" u="none" cap="none" strike="noStrike">
              <a:solidFill>
                <a:srgbClr val="F79646"/>
              </a:solidFill>
              <a:latin typeface="Quattrocento Sans"/>
              <a:ea typeface="Quattrocento Sans"/>
              <a:cs typeface="Quattrocento Sans"/>
              <a:sym typeface="Quattrocento Sans"/>
            </a:endParaRPr>
          </a:p>
        </p:txBody>
      </p:sp>
      <p:pic>
        <p:nvPicPr>
          <p:cNvPr descr="D:\Compressed\PSD Collection 2011\WP-201 copy.png" id="517" name="Google Shape;517;g113204b73d8_0_69"/>
          <p:cNvPicPr preferRelativeResize="0"/>
          <p:nvPr/>
        </p:nvPicPr>
        <p:blipFill rotWithShape="1">
          <a:blip r:embed="rId3">
            <a:alphaModFix/>
          </a:blip>
          <a:srcRect b="0" l="0" r="0" t="0"/>
          <a:stretch/>
        </p:blipFill>
        <p:spPr>
          <a:xfrm flipH="1">
            <a:off x="9189300" y="1095638"/>
            <a:ext cx="2782800" cy="5200125"/>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g11470f59a61_0_12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 bài học tiếp theo</a:t>
            </a:r>
            <a:endParaRPr/>
          </a:p>
        </p:txBody>
      </p:sp>
      <p:sp>
        <p:nvSpPr>
          <p:cNvPr id="523" name="Google Shape;523;g11470f59a61_0_129"/>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sp>
        <p:nvSpPr>
          <p:cNvPr id="524" name="Google Shape;524;g11470f59a61_0_129"/>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25" name="Google Shape;525;g11470f59a61_0_129"/>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26" name="Google Shape;526;g11470f59a61_0_129"/>
          <p:cNvSpPr txBox="1"/>
          <p:nvPr/>
        </p:nvSpPr>
        <p:spPr>
          <a:xfrm>
            <a:off x="894600" y="2067600"/>
            <a:ext cx="8328300" cy="4257000"/>
          </a:xfrm>
          <a:prstGeom prst="rect">
            <a:avLst/>
          </a:prstGeom>
          <a:noFill/>
          <a:ln>
            <a:noFill/>
          </a:ln>
        </p:spPr>
        <p:txBody>
          <a:bodyPr anchorCtr="0" anchor="t" bIns="45700" lIns="91425" spcFirstLastPara="1" rIns="91425" wrap="square" tIns="45700">
            <a:noAutofit/>
          </a:bodyPr>
          <a:lstStyle/>
          <a:p>
            <a:pPr indent="-438150" lvl="0" marL="457200" marR="0" rtl="0" algn="l">
              <a:lnSpc>
                <a:spcPct val="115000"/>
              </a:lnSpc>
              <a:spcBef>
                <a:spcPts val="0"/>
              </a:spcBef>
              <a:spcAft>
                <a:spcPts val="0"/>
              </a:spcAft>
              <a:buClr>
                <a:srgbClr val="333333"/>
              </a:buClr>
              <a:buSzPts val="3300"/>
              <a:buFont typeface="Quattrocento Sans"/>
              <a:buChar char="•"/>
            </a:pPr>
            <a:r>
              <a:rPr b="1" i="0" lang="en-US" sz="2500" u="none" cap="none" strike="noStrike">
                <a:solidFill>
                  <a:srgbClr val="333333"/>
                </a:solidFill>
                <a:latin typeface="Quattrocento Sans"/>
                <a:ea typeface="Quattrocento Sans"/>
                <a:cs typeface="Quattrocento Sans"/>
                <a:sym typeface="Quattrocento Sans"/>
              </a:rPr>
              <a:t>Black-box Test Techniques - Kỹ thuật kiểm thử hộp đen</a:t>
            </a:r>
            <a:endParaRPr b="1" i="0" sz="2500" u="none" cap="none" strike="noStrike">
              <a:solidFill>
                <a:srgbClr val="333333"/>
              </a:solidFill>
              <a:latin typeface="Quattrocento Sans"/>
              <a:ea typeface="Quattrocento Sans"/>
              <a:cs typeface="Quattrocento Sans"/>
              <a:sym typeface="Quattrocento Sans"/>
            </a:endParaRPr>
          </a:p>
          <a:p>
            <a:pPr indent="-387350" lvl="1" marL="914400" marR="0" rtl="0" algn="l">
              <a:lnSpc>
                <a:spcPct val="115000"/>
              </a:lnSpc>
              <a:spcBef>
                <a:spcPts val="0"/>
              </a:spcBef>
              <a:spcAft>
                <a:spcPts val="0"/>
              </a:spcAft>
              <a:buClr>
                <a:srgbClr val="333333"/>
              </a:buClr>
              <a:buSzPts val="2500"/>
              <a:buFont typeface="Quattrocento Sans"/>
              <a:buChar char="○"/>
            </a:pPr>
            <a:r>
              <a:rPr b="1" i="0" lang="en-US" sz="2500" u="none" cap="none" strike="noStrike">
                <a:solidFill>
                  <a:srgbClr val="333333"/>
                </a:solidFill>
                <a:latin typeface="Quattrocento Sans"/>
                <a:ea typeface="Quattrocento Sans"/>
                <a:cs typeface="Quattrocento Sans"/>
                <a:sym typeface="Quattrocento Sans"/>
              </a:rPr>
              <a:t>Kỹ thuật phân vùng tương đương</a:t>
            </a:r>
            <a:endParaRPr b="1" i="0" sz="2500" u="none" cap="none" strike="noStrike">
              <a:solidFill>
                <a:srgbClr val="333333"/>
              </a:solidFill>
              <a:latin typeface="Quattrocento Sans"/>
              <a:ea typeface="Quattrocento Sans"/>
              <a:cs typeface="Quattrocento Sans"/>
              <a:sym typeface="Quattrocento Sans"/>
            </a:endParaRPr>
          </a:p>
          <a:p>
            <a:pPr indent="-387350" lvl="1" marL="914400" marR="0" rtl="0" algn="l">
              <a:lnSpc>
                <a:spcPct val="115000"/>
              </a:lnSpc>
              <a:spcBef>
                <a:spcPts val="0"/>
              </a:spcBef>
              <a:spcAft>
                <a:spcPts val="0"/>
              </a:spcAft>
              <a:buClr>
                <a:srgbClr val="333333"/>
              </a:buClr>
              <a:buSzPts val="2500"/>
              <a:buFont typeface="Quattrocento Sans"/>
              <a:buChar char="○"/>
            </a:pPr>
            <a:r>
              <a:rPr b="1" i="0" lang="en-US" sz="2500" u="none" cap="none" strike="noStrike">
                <a:solidFill>
                  <a:srgbClr val="333333"/>
                </a:solidFill>
                <a:latin typeface="Quattrocento Sans"/>
                <a:ea typeface="Quattrocento Sans"/>
                <a:cs typeface="Quattrocento Sans"/>
                <a:sym typeface="Quattrocento Sans"/>
              </a:rPr>
              <a:t>Kỹ thuật phân tích giá trị biên</a:t>
            </a:r>
            <a:endParaRPr b="1" i="0" sz="2500" u="none" cap="none" strike="noStrike">
              <a:solidFill>
                <a:srgbClr val="333333"/>
              </a:solidFill>
              <a:latin typeface="Quattrocento Sans"/>
              <a:ea typeface="Quattrocento Sans"/>
              <a:cs typeface="Quattrocento Sans"/>
              <a:sym typeface="Quattrocento Sans"/>
            </a:endParaRPr>
          </a:p>
          <a:p>
            <a:pPr indent="-387350" lvl="1" marL="914400" marR="0" rtl="0" algn="l">
              <a:lnSpc>
                <a:spcPct val="115000"/>
              </a:lnSpc>
              <a:spcBef>
                <a:spcPts val="0"/>
              </a:spcBef>
              <a:spcAft>
                <a:spcPts val="0"/>
              </a:spcAft>
              <a:buClr>
                <a:srgbClr val="333333"/>
              </a:buClr>
              <a:buSzPts val="2500"/>
              <a:buFont typeface="Quattrocento Sans"/>
              <a:buChar char="○"/>
            </a:pPr>
            <a:r>
              <a:rPr b="1" i="0" lang="en-US" sz="2500" u="none" cap="none" strike="noStrike">
                <a:solidFill>
                  <a:srgbClr val="333333"/>
                </a:solidFill>
                <a:latin typeface="Quattrocento Sans"/>
                <a:ea typeface="Quattrocento Sans"/>
                <a:cs typeface="Quattrocento Sans"/>
                <a:sym typeface="Quattrocento Sans"/>
              </a:rPr>
              <a:t>Kỹ thuật bảng quyết định</a:t>
            </a:r>
            <a:endParaRPr b="1" i="0" sz="2500" u="none" cap="none" strike="noStrike">
              <a:solidFill>
                <a:srgbClr val="333333"/>
              </a:solidFill>
              <a:latin typeface="Quattrocento Sans"/>
              <a:ea typeface="Quattrocento Sans"/>
              <a:cs typeface="Quattrocento Sans"/>
              <a:sym typeface="Quattrocento Sans"/>
            </a:endParaRPr>
          </a:p>
          <a:p>
            <a:pPr indent="-438150" lvl="0" marL="457200" marR="0" rtl="0" algn="l">
              <a:lnSpc>
                <a:spcPct val="115000"/>
              </a:lnSpc>
              <a:spcBef>
                <a:spcPts val="0"/>
              </a:spcBef>
              <a:spcAft>
                <a:spcPts val="0"/>
              </a:spcAft>
              <a:buClr>
                <a:srgbClr val="333333"/>
              </a:buClr>
              <a:buSzPts val="3300"/>
              <a:buFont typeface="Quattrocento Sans"/>
              <a:buChar char="•"/>
            </a:pPr>
            <a:r>
              <a:rPr b="1" i="0" lang="en-US" sz="2500" u="none" cap="none" strike="noStrike">
                <a:solidFill>
                  <a:srgbClr val="333333"/>
                </a:solidFill>
                <a:latin typeface="Quattrocento Sans"/>
                <a:ea typeface="Quattrocento Sans"/>
                <a:cs typeface="Quattrocento Sans"/>
                <a:sym typeface="Quattrocento Sans"/>
              </a:rPr>
              <a:t>Experience base Techniques - Kỹ thuật kiểm thử dựa trên kinh nghiệm</a:t>
            </a:r>
            <a:endParaRPr b="1" i="0" sz="2500" u="none" cap="none" strike="noStrike">
              <a:solidFill>
                <a:srgbClr val="333333"/>
              </a:solidFill>
              <a:latin typeface="Quattrocento Sans"/>
              <a:ea typeface="Quattrocento Sans"/>
              <a:cs typeface="Quattrocento Sans"/>
              <a:sym typeface="Quattrocento Sans"/>
            </a:endParaRPr>
          </a:p>
          <a:p>
            <a:pPr indent="-387350" lvl="1" marL="914400" marR="0" rtl="0" algn="l">
              <a:lnSpc>
                <a:spcPct val="115000"/>
              </a:lnSpc>
              <a:spcBef>
                <a:spcPts val="0"/>
              </a:spcBef>
              <a:spcAft>
                <a:spcPts val="0"/>
              </a:spcAft>
              <a:buClr>
                <a:srgbClr val="333333"/>
              </a:buClr>
              <a:buSzPts val="2500"/>
              <a:buFont typeface="Quattrocento Sans"/>
              <a:buChar char="○"/>
            </a:pPr>
            <a:r>
              <a:rPr b="1" i="0" lang="en-US" sz="2500" u="none" cap="none" strike="noStrike">
                <a:solidFill>
                  <a:srgbClr val="333333"/>
                </a:solidFill>
                <a:latin typeface="Quattrocento Sans"/>
                <a:ea typeface="Quattrocento Sans"/>
                <a:cs typeface="Quattrocento Sans"/>
                <a:sym typeface="Quattrocento Sans"/>
              </a:rPr>
              <a:t>Kỹ thuật thăm dò</a:t>
            </a:r>
            <a:endParaRPr b="1" i="0" sz="2500" u="none" cap="none" strike="noStrike">
              <a:solidFill>
                <a:srgbClr val="333333"/>
              </a:solidFill>
              <a:latin typeface="Quattrocento Sans"/>
              <a:ea typeface="Quattrocento Sans"/>
              <a:cs typeface="Quattrocento Sans"/>
              <a:sym typeface="Quattrocento Sans"/>
            </a:endParaRPr>
          </a:p>
          <a:p>
            <a:pPr indent="-387350" lvl="1" marL="914400" marR="0" rtl="0" algn="l">
              <a:lnSpc>
                <a:spcPct val="115000"/>
              </a:lnSpc>
              <a:spcBef>
                <a:spcPts val="0"/>
              </a:spcBef>
              <a:spcAft>
                <a:spcPts val="0"/>
              </a:spcAft>
              <a:buClr>
                <a:srgbClr val="333333"/>
              </a:buClr>
              <a:buSzPts val="2500"/>
              <a:buFont typeface="Quattrocento Sans"/>
              <a:buChar char="○"/>
            </a:pPr>
            <a:r>
              <a:rPr b="1" i="0" lang="en-US" sz="2500" u="none" cap="none" strike="noStrike">
                <a:solidFill>
                  <a:srgbClr val="333333"/>
                </a:solidFill>
                <a:latin typeface="Quattrocento Sans"/>
                <a:ea typeface="Quattrocento Sans"/>
                <a:cs typeface="Quattrocento Sans"/>
                <a:sym typeface="Quattrocento Sans"/>
              </a:rPr>
              <a:t>Kỹ thuật đoán lỗi</a:t>
            </a:r>
            <a:endParaRPr b="1" i="0" sz="2500" u="none" cap="none" strike="noStrike">
              <a:solidFill>
                <a:srgbClr val="333333"/>
              </a:solidFill>
              <a:latin typeface="Quattrocento Sans"/>
              <a:ea typeface="Quattrocento Sans"/>
              <a:cs typeface="Quattrocento Sans"/>
              <a:sym typeface="Quattrocento Sans"/>
            </a:endParaRPr>
          </a:p>
          <a:p>
            <a:pPr indent="-387350" lvl="1" marL="914400" marR="0" rtl="0" algn="l">
              <a:lnSpc>
                <a:spcPct val="115000"/>
              </a:lnSpc>
              <a:spcBef>
                <a:spcPts val="0"/>
              </a:spcBef>
              <a:spcAft>
                <a:spcPts val="0"/>
              </a:spcAft>
              <a:buClr>
                <a:srgbClr val="333333"/>
              </a:buClr>
              <a:buSzPts val="2500"/>
              <a:buFont typeface="Quattrocento Sans"/>
              <a:buChar char="○"/>
            </a:pPr>
            <a:r>
              <a:rPr b="1" i="0" lang="en-US" sz="2500" u="none" cap="none" strike="noStrike">
                <a:solidFill>
                  <a:srgbClr val="333333"/>
                </a:solidFill>
                <a:latin typeface="Quattrocento Sans"/>
                <a:ea typeface="Quattrocento Sans"/>
                <a:cs typeface="Quattrocento Sans"/>
                <a:sym typeface="Quattrocento Sans"/>
              </a:rPr>
              <a:t>Kỹ thuật dựa trên danh mục kiểm tra</a:t>
            </a:r>
            <a:endParaRPr b="1" i="0" sz="2500" u="none" cap="none" strike="noStrike">
              <a:solidFill>
                <a:srgbClr val="333333"/>
              </a:solidFill>
              <a:latin typeface="Quattrocento Sans"/>
              <a:ea typeface="Quattrocento Sans"/>
              <a:cs typeface="Quattrocento Sans"/>
              <a:sym typeface="Quattrocento Sans"/>
            </a:endParaRPr>
          </a:p>
          <a:p>
            <a:pPr indent="-368300" lvl="0" marL="457200" marR="0" rtl="0" algn="l">
              <a:lnSpc>
                <a:spcPct val="115000"/>
              </a:lnSpc>
              <a:spcBef>
                <a:spcPts val="0"/>
              </a:spcBef>
              <a:spcAft>
                <a:spcPts val="0"/>
              </a:spcAft>
              <a:buClr>
                <a:srgbClr val="333333"/>
              </a:buClr>
              <a:buSzPts val="2200"/>
              <a:buFont typeface="Quattrocento Sans"/>
              <a:buChar char="•"/>
            </a:pPr>
            <a:r>
              <a:t/>
            </a:r>
            <a:endParaRPr b="1" i="0" sz="2200" u="none" cap="none" strike="noStrike">
              <a:solidFill>
                <a:srgbClr val="333333"/>
              </a:solidFill>
              <a:latin typeface="Quattrocento Sans"/>
              <a:ea typeface="Quattrocento Sans"/>
              <a:cs typeface="Quattrocento Sans"/>
              <a:sym typeface="Quattrocento Sans"/>
            </a:endParaRPr>
          </a:p>
        </p:txBody>
      </p:sp>
      <p:sp>
        <p:nvSpPr>
          <p:cNvPr id="527" name="Google Shape;527;g11470f59a61_0_129"/>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tiếp theo</a:t>
            </a:r>
            <a:endParaRPr b="1" i="0" sz="2800" u="none" cap="none" strike="noStrike">
              <a:solidFill>
                <a:srgbClr val="F79646"/>
              </a:solidFill>
              <a:latin typeface="Quattrocento Sans"/>
              <a:ea typeface="Quattrocento Sans"/>
              <a:cs typeface="Quattrocento Sans"/>
              <a:sym typeface="Quattrocento Sans"/>
            </a:endParaRPr>
          </a:p>
        </p:txBody>
      </p:sp>
      <p:pic>
        <p:nvPicPr>
          <p:cNvPr descr="D:\Pictures\PNG\present.png" id="528" name="Google Shape;528;g11470f59a61_0_129"/>
          <p:cNvPicPr preferRelativeResize="0"/>
          <p:nvPr/>
        </p:nvPicPr>
        <p:blipFill rotWithShape="1">
          <a:blip r:embed="rId3">
            <a:alphaModFix/>
          </a:blip>
          <a:srcRect b="0" l="0" r="0" t="0"/>
          <a:stretch/>
        </p:blipFill>
        <p:spPr>
          <a:xfrm flipH="1">
            <a:off x="9469017" y="1480800"/>
            <a:ext cx="2113383" cy="48933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11470f59a61_0_405"/>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static testing</a:t>
            </a:r>
            <a:endParaRPr/>
          </a:p>
        </p:txBody>
      </p:sp>
      <p:sp>
        <p:nvSpPr>
          <p:cNvPr id="149" name="Google Shape;149;g11470f59a61_0_405"/>
          <p:cNvSpPr txBox="1"/>
          <p:nvPr/>
        </p:nvSpPr>
        <p:spPr>
          <a:xfrm>
            <a:off x="433225" y="1610700"/>
            <a:ext cx="11758800" cy="5247300"/>
          </a:xfrm>
          <a:prstGeom prst="rect">
            <a:avLst/>
          </a:prstGeom>
          <a:noFill/>
          <a:ln>
            <a:noFill/>
          </a:ln>
        </p:spPr>
        <p:txBody>
          <a:bodyPr anchorCtr="0" anchor="t" bIns="45700" lIns="91425" spcFirstLastPara="1" rIns="91425" wrap="square" tIns="45700">
            <a:normAutofit/>
          </a:bodyPr>
          <a:lstStyle/>
          <a:p>
            <a:pPr indent="-355600" lvl="1" marL="742950" marR="0" rtl="0" algn="l">
              <a:lnSpc>
                <a:spcPct val="100000"/>
              </a:lnSpc>
              <a:spcBef>
                <a:spcPts val="0"/>
              </a:spcBef>
              <a:spcAft>
                <a:spcPts val="0"/>
              </a:spcAft>
              <a:buClr>
                <a:srgbClr val="FF5A33"/>
              </a:buClr>
              <a:buSzPts val="3500"/>
              <a:buFont typeface="Quattrocento Sans"/>
              <a:buChar char="❖"/>
            </a:pPr>
            <a:r>
              <a:rPr b="0" i="0" lang="en-US" sz="3500" u="none" cap="none" strike="noStrike">
                <a:solidFill>
                  <a:srgbClr val="000000"/>
                </a:solidFill>
                <a:latin typeface="Quattrocento Sans"/>
                <a:ea typeface="Quattrocento Sans"/>
                <a:cs typeface="Quattrocento Sans"/>
                <a:sym typeface="Quattrocento Sans"/>
              </a:rPr>
              <a:t>Walkthrough - Hướng dẫn: Một buổi walkthrough là một buổi họp mà ở đó tác giả của các tài liệu đặc tả phần mềm giới thiệu sơ lược về dự án phần mềm sẽ làm để cho những người tham dự có một sự hiểu biết chung về phần mềm đó, đồng thời thu thập những ý kiến phản hồi từ họ.</a:t>
            </a:r>
            <a:endParaRPr b="0" i="0" sz="3500" u="none" cap="none" strike="noStrike">
              <a:solidFill>
                <a:srgbClr val="333333"/>
              </a:solidFill>
              <a:highlight>
                <a:schemeClr val="lt1"/>
              </a:highlight>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2441"/>
              <a:buFont typeface="Arial"/>
              <a:buNone/>
            </a:pPr>
            <a:r>
              <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150" name="Google Shape;150;g11470f59a61_0_405"/>
          <p:cNvSpPr txBox="1"/>
          <p:nvPr/>
        </p:nvSpPr>
        <p:spPr>
          <a:xfrm>
            <a:off x="617100" y="937150"/>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Những hoạt động Review trong kiểm thử tĩnh</a:t>
            </a:r>
            <a:endParaRPr b="0" i="0" sz="4000" u="none" cap="none" strike="noStrike">
              <a:solidFill>
                <a:schemeClr val="dk1"/>
              </a:solidFill>
              <a:latin typeface="Quattrocento Sans"/>
              <a:ea typeface="Quattrocento Sans"/>
              <a:cs typeface="Quattrocento Sans"/>
              <a:sym typeface="Quattrocento Sans"/>
            </a:endParaRPr>
          </a:p>
        </p:txBody>
      </p:sp>
      <p:pic>
        <p:nvPicPr>
          <p:cNvPr id="151" name="Google Shape;151;g11470f59a61_0_405"/>
          <p:cNvPicPr preferRelativeResize="0"/>
          <p:nvPr/>
        </p:nvPicPr>
        <p:blipFill rotWithShape="1">
          <a:blip r:embed="rId3">
            <a:alphaModFix/>
          </a:blip>
          <a:srcRect b="0" l="0" r="0" t="0"/>
          <a:stretch/>
        </p:blipFill>
        <p:spPr>
          <a:xfrm>
            <a:off x="8422425" y="4291850"/>
            <a:ext cx="3530650" cy="2487500"/>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9">
                                            <p:txEl>
                                              <p:pRg end="0" st="0"/>
                                            </p:txEl>
                                          </p:spTgt>
                                        </p:tgtEl>
                                        <p:attrNameLst>
                                          <p:attrName>style.visibility</p:attrName>
                                        </p:attrNameLst>
                                      </p:cBhvr>
                                      <p:to>
                                        <p:strVal val="visible"/>
                                      </p:to>
                                    </p:set>
                                    <p:anim calcmode="lin" valueType="num">
                                      <p:cBhvr additive="base">
                                        <p:cTn dur="1000"/>
                                        <p:tgtEl>
                                          <p:spTgt spid="14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9">
                                            <p:txEl>
                                              <p:pRg end="1" st="1"/>
                                            </p:txEl>
                                          </p:spTgt>
                                        </p:tgtEl>
                                        <p:attrNameLst>
                                          <p:attrName>style.visibility</p:attrName>
                                        </p:attrNameLst>
                                      </p:cBhvr>
                                      <p:to>
                                        <p:strVal val="visible"/>
                                      </p:to>
                                    </p:set>
                                    <p:anim calcmode="lin" valueType="num">
                                      <p:cBhvr additive="base">
                                        <p:cTn dur="1000"/>
                                        <p:tgtEl>
                                          <p:spTgt spid="149">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pic>
        <p:nvPicPr>
          <p:cNvPr id="533" name="Google Shape;533;p13"/>
          <p:cNvPicPr preferRelativeResize="0"/>
          <p:nvPr/>
        </p:nvPicPr>
        <p:blipFill rotWithShape="1">
          <a:blip r:embed="rId3">
            <a:alphaModFix/>
          </a:blip>
          <a:srcRect b="0" l="0" r="0" t="0"/>
          <a:stretch/>
        </p:blipFill>
        <p:spPr>
          <a:xfrm>
            <a:off x="-5953" y="0"/>
            <a:ext cx="12197953"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11470f59a61_0_34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static testing</a:t>
            </a:r>
            <a:endParaRPr/>
          </a:p>
        </p:txBody>
      </p:sp>
      <p:sp>
        <p:nvSpPr>
          <p:cNvPr id="157" name="Google Shape;157;g11470f59a61_0_346"/>
          <p:cNvSpPr txBox="1"/>
          <p:nvPr/>
        </p:nvSpPr>
        <p:spPr>
          <a:xfrm>
            <a:off x="283950" y="846675"/>
            <a:ext cx="11907900" cy="6102300"/>
          </a:xfrm>
          <a:prstGeom prst="rect">
            <a:avLst/>
          </a:prstGeom>
          <a:noFill/>
          <a:ln>
            <a:noFill/>
          </a:ln>
        </p:spPr>
        <p:txBody>
          <a:bodyPr anchorCtr="0" anchor="t" bIns="45700" lIns="91425" spcFirstLastPara="1" rIns="91425" wrap="square" tIns="45700">
            <a:normAutofit/>
          </a:bodyPr>
          <a:lstStyle/>
          <a:p>
            <a:pPr indent="-336550" lvl="1" marL="742950" marR="0" rtl="0" algn="l">
              <a:lnSpc>
                <a:spcPct val="100000"/>
              </a:lnSpc>
              <a:spcBef>
                <a:spcPts val="480"/>
              </a:spcBef>
              <a:spcAft>
                <a:spcPts val="0"/>
              </a:spcAft>
              <a:buClr>
                <a:srgbClr val="FF5A33"/>
              </a:buClr>
              <a:buSzPts val="3200"/>
              <a:buFont typeface="Quattrocento Sans"/>
              <a:buChar char="❖"/>
            </a:pPr>
            <a:r>
              <a:rPr b="0" i="0" lang="en-US" sz="3800" u="none" cap="none" strike="noStrike">
                <a:solidFill>
                  <a:srgbClr val="303030"/>
                </a:solidFill>
                <a:highlight>
                  <a:srgbClr val="FFFFFF"/>
                </a:highlight>
                <a:latin typeface="Quattrocento Sans"/>
                <a:ea typeface="Quattrocento Sans"/>
                <a:cs typeface="Quattrocento Sans"/>
                <a:sym typeface="Quattrocento Sans"/>
              </a:rPr>
              <a:t>Technical Review - </a:t>
            </a:r>
            <a:r>
              <a:rPr b="0" i="0" lang="en-US" sz="3800" u="none" cap="none" strike="noStrike">
                <a:solidFill>
                  <a:srgbClr val="1B1B1B"/>
                </a:solidFill>
                <a:highlight>
                  <a:srgbClr val="FFFFFF"/>
                </a:highlight>
                <a:latin typeface="Quattrocento Sans"/>
                <a:ea typeface="Quattrocento Sans"/>
                <a:cs typeface="Quattrocento Sans"/>
                <a:sym typeface="Quattrocento Sans"/>
              </a:rPr>
              <a:t> Đánh giá kỹ thuật: </a:t>
            </a:r>
            <a:r>
              <a:rPr b="0" i="0" lang="en-US" sz="3600" u="none" cap="none" strike="noStrike">
                <a:solidFill>
                  <a:srgbClr val="000000"/>
                </a:solidFill>
                <a:latin typeface="Quattrocento Sans"/>
                <a:ea typeface="Quattrocento Sans"/>
                <a:cs typeface="Quattrocento Sans"/>
                <a:sym typeface="Quattrocento Sans"/>
              </a:rPr>
              <a:t>Một cuộc họp ngang hàng mà ở đó những người tham dự là những người cùng nhóm kỹ thuật với nhau.</a:t>
            </a:r>
            <a:endParaRPr b="0" i="0" sz="36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000"/>
              <a:buFont typeface="Arial"/>
              <a:buNone/>
            </a:pPr>
            <a:r>
              <a:t/>
            </a:r>
            <a:endParaRPr b="0" i="0" sz="30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000"/>
              <a:buFont typeface="Arial"/>
              <a:buNone/>
            </a:pPr>
            <a:r>
              <a:t/>
            </a:r>
            <a:endParaRPr b="0" i="0" sz="30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000"/>
              <a:buFont typeface="Arial"/>
              <a:buNone/>
            </a:pPr>
            <a:r>
              <a:t/>
            </a:r>
            <a:endParaRPr b="0" i="0" sz="30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000"/>
              <a:buFont typeface="Arial"/>
              <a:buNone/>
            </a:pPr>
            <a:r>
              <a:t/>
            </a:r>
            <a:endParaRPr b="0" i="0" sz="3000" u="none" cap="none" strike="noStrike">
              <a:solidFill>
                <a:srgbClr val="333333"/>
              </a:solidFill>
              <a:highlight>
                <a:schemeClr val="lt1"/>
              </a:highlight>
              <a:latin typeface="Quattrocento Sans"/>
              <a:ea typeface="Quattrocento Sans"/>
              <a:cs typeface="Quattrocento Sans"/>
              <a:sym typeface="Quattrocento Sans"/>
            </a:endParaRPr>
          </a:p>
        </p:txBody>
      </p:sp>
      <p:pic>
        <p:nvPicPr>
          <p:cNvPr id="158" name="Google Shape;158;g11470f59a61_0_346"/>
          <p:cNvPicPr preferRelativeResize="0"/>
          <p:nvPr/>
        </p:nvPicPr>
        <p:blipFill rotWithShape="1">
          <a:blip r:embed="rId3">
            <a:alphaModFix/>
          </a:blip>
          <a:srcRect b="0" l="0" r="0" t="0"/>
          <a:stretch/>
        </p:blipFill>
        <p:spPr>
          <a:xfrm>
            <a:off x="7536650" y="2749625"/>
            <a:ext cx="4655350" cy="2450200"/>
          </a:xfrm>
          <a:prstGeom prst="rect">
            <a:avLst/>
          </a:prstGeom>
          <a:noFill/>
          <a:ln>
            <a:noFill/>
          </a:ln>
        </p:spPr>
      </p:pic>
      <p:sp>
        <p:nvSpPr>
          <p:cNvPr id="159" name="Google Shape;159;g11470f59a61_0_346"/>
          <p:cNvSpPr txBox="1"/>
          <p:nvPr/>
        </p:nvSpPr>
        <p:spPr>
          <a:xfrm>
            <a:off x="283950" y="2835700"/>
            <a:ext cx="7373100" cy="4542600"/>
          </a:xfrm>
          <a:prstGeom prst="rect">
            <a:avLst/>
          </a:prstGeom>
          <a:noFill/>
          <a:ln>
            <a:noFill/>
          </a:ln>
        </p:spPr>
        <p:txBody>
          <a:bodyPr anchorCtr="0" anchor="t" bIns="45700" lIns="91425" spcFirstLastPara="1" rIns="91425" wrap="square" tIns="45700">
            <a:normAutofit fontScale="32500" lnSpcReduction="20000"/>
          </a:bodyPr>
          <a:lstStyle/>
          <a:p>
            <a:pPr indent="0" lvl="0" marL="0" marR="0" rtl="0" algn="l">
              <a:lnSpc>
                <a:spcPct val="100000"/>
              </a:lnSpc>
              <a:spcBef>
                <a:spcPts val="480"/>
              </a:spcBef>
              <a:spcAft>
                <a:spcPts val="0"/>
              </a:spcAft>
              <a:buClr>
                <a:srgbClr val="000000"/>
              </a:buClr>
              <a:buSzPct val="100000"/>
              <a:buFont typeface="Arial"/>
              <a:buNone/>
            </a:pPr>
            <a:r>
              <a:rPr b="0" i="0" lang="en-US" sz="9388" u="none" cap="none" strike="noStrike">
                <a:solidFill>
                  <a:schemeClr val="dk1"/>
                </a:solidFill>
                <a:latin typeface="Quattrocento Sans"/>
                <a:ea typeface="Quattrocento Sans"/>
                <a:cs typeface="Quattrocento Sans"/>
                <a:sym typeface="Quattrocento Sans"/>
              </a:rPr>
              <a:t>Ví dụ Developer Team, Tester Team. Cuộc họp này được các nhóm tổ chức để quyết định những công nghệ sẽ sử dụng để lập trình hoặc kiểm thử (ví dụ: dùng Java, C#, Ruby,… dùng kỹ thuật kiểm thử hộp đen, hộp trắng, kiểm thử theo Test Cases, kiểm thử tự do,…) và đề xuất những thuật toán sẽ sử dụng, những giải pháp thay thế khi tiến hành phát triển phần mềm.</a:t>
            </a:r>
            <a:endParaRPr b="0" i="0" sz="9388"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ct val="100000"/>
              <a:buFont typeface="Arial"/>
              <a:buNone/>
            </a:pPr>
            <a:r>
              <a:t/>
            </a:r>
            <a:endParaRPr b="0" i="0" sz="30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ct val="100000"/>
              <a:buFont typeface="Arial"/>
              <a:buNone/>
            </a:pPr>
            <a:r>
              <a:t/>
            </a:r>
            <a:endParaRPr b="0" i="0" sz="30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ct val="100000"/>
              <a:buFont typeface="Arial"/>
              <a:buNone/>
            </a:pPr>
            <a:r>
              <a:t/>
            </a:r>
            <a:endParaRPr b="0" i="0" sz="30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ct val="100000"/>
              <a:buFont typeface="Arial"/>
              <a:buNone/>
            </a:pPr>
            <a:r>
              <a:t/>
            </a:r>
            <a:endParaRPr b="0" i="0" sz="3000" u="none" cap="none" strike="noStrike">
              <a:solidFill>
                <a:srgbClr val="333333"/>
              </a:solidFill>
              <a:highlight>
                <a:schemeClr val="lt1"/>
              </a:highlight>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7">
                                            <p:txEl>
                                              <p:pRg end="0" st="0"/>
                                            </p:txEl>
                                          </p:spTgt>
                                        </p:tgtEl>
                                        <p:attrNameLst>
                                          <p:attrName>style.visibility</p:attrName>
                                        </p:attrNameLst>
                                      </p:cBhvr>
                                      <p:to>
                                        <p:strVal val="visible"/>
                                      </p:to>
                                    </p:set>
                                    <p:anim calcmode="lin" valueType="num">
                                      <p:cBhvr additive="base">
                                        <p:cTn dur="1000"/>
                                        <p:tgtEl>
                                          <p:spTgt spid="15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7">
                                            <p:txEl>
                                              <p:pRg end="1" st="1"/>
                                            </p:txEl>
                                          </p:spTgt>
                                        </p:tgtEl>
                                        <p:attrNameLst>
                                          <p:attrName>style.visibility</p:attrName>
                                        </p:attrNameLst>
                                      </p:cBhvr>
                                      <p:to>
                                        <p:strVal val="visible"/>
                                      </p:to>
                                    </p:set>
                                    <p:anim calcmode="lin" valueType="num">
                                      <p:cBhvr additive="base">
                                        <p:cTn dur="1000"/>
                                        <p:tgtEl>
                                          <p:spTgt spid="15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7">
                                            <p:txEl>
                                              <p:pRg end="2" st="2"/>
                                            </p:txEl>
                                          </p:spTgt>
                                        </p:tgtEl>
                                        <p:attrNameLst>
                                          <p:attrName>style.visibility</p:attrName>
                                        </p:attrNameLst>
                                      </p:cBhvr>
                                      <p:to>
                                        <p:strVal val="visible"/>
                                      </p:to>
                                    </p:set>
                                    <p:anim calcmode="lin" valueType="num">
                                      <p:cBhvr additive="base">
                                        <p:cTn dur="1000"/>
                                        <p:tgtEl>
                                          <p:spTgt spid="15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7">
                                            <p:txEl>
                                              <p:pRg end="3" st="3"/>
                                            </p:txEl>
                                          </p:spTgt>
                                        </p:tgtEl>
                                        <p:attrNameLst>
                                          <p:attrName>style.visibility</p:attrName>
                                        </p:attrNameLst>
                                      </p:cBhvr>
                                      <p:to>
                                        <p:strVal val="visible"/>
                                      </p:to>
                                    </p:set>
                                    <p:anim calcmode="lin" valueType="num">
                                      <p:cBhvr additive="base">
                                        <p:cTn dur="1000"/>
                                        <p:tgtEl>
                                          <p:spTgt spid="157">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7">
                                            <p:txEl>
                                              <p:pRg end="4" st="4"/>
                                            </p:txEl>
                                          </p:spTgt>
                                        </p:tgtEl>
                                        <p:attrNameLst>
                                          <p:attrName>style.visibility</p:attrName>
                                        </p:attrNameLst>
                                      </p:cBhvr>
                                      <p:to>
                                        <p:strVal val="visible"/>
                                      </p:to>
                                    </p:set>
                                    <p:anim calcmode="lin" valueType="num">
                                      <p:cBhvr additive="base">
                                        <p:cTn dur="1000"/>
                                        <p:tgtEl>
                                          <p:spTgt spid="157">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9"/>
                                        </p:tgtEl>
                                        <p:attrNameLst>
                                          <p:attrName>style.visibility</p:attrName>
                                        </p:attrNameLst>
                                      </p:cBhvr>
                                      <p:to>
                                        <p:strVal val="visible"/>
                                      </p:to>
                                    </p:set>
                                    <p:anim calcmode="lin" valueType="num">
                                      <p:cBhvr additive="base">
                                        <p:cTn dur="1000"/>
                                        <p:tgtEl>
                                          <p:spTgt spid="15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11470f59a61_0_42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static testing</a:t>
            </a:r>
            <a:endParaRPr/>
          </a:p>
        </p:txBody>
      </p:sp>
      <p:sp>
        <p:nvSpPr>
          <p:cNvPr id="165" name="Google Shape;165;g11470f59a61_0_422"/>
          <p:cNvSpPr txBox="1"/>
          <p:nvPr/>
        </p:nvSpPr>
        <p:spPr>
          <a:xfrm>
            <a:off x="283950" y="846675"/>
            <a:ext cx="11907900" cy="6102300"/>
          </a:xfrm>
          <a:prstGeom prst="rect">
            <a:avLst/>
          </a:prstGeom>
          <a:noFill/>
          <a:ln>
            <a:noFill/>
          </a:ln>
        </p:spPr>
        <p:txBody>
          <a:bodyPr anchorCtr="0" anchor="t" bIns="45700" lIns="91425" spcFirstLastPara="1" rIns="91425" wrap="square" tIns="45700">
            <a:normAutofit lnSpcReduction="10000"/>
          </a:bodyPr>
          <a:lstStyle/>
          <a:p>
            <a:pPr indent="-361950" lvl="1" marL="742950" marR="0" rtl="0" algn="l">
              <a:lnSpc>
                <a:spcPct val="100000"/>
              </a:lnSpc>
              <a:spcBef>
                <a:spcPts val="480"/>
              </a:spcBef>
              <a:spcAft>
                <a:spcPts val="0"/>
              </a:spcAft>
              <a:buClr>
                <a:srgbClr val="FF5A33"/>
              </a:buClr>
              <a:buSzPts val="3600"/>
              <a:buFont typeface="Quattrocento Sans"/>
              <a:buChar char="❖"/>
            </a:pPr>
            <a:r>
              <a:rPr b="0" i="0" lang="en-US" sz="3600" u="none" cap="none" strike="noStrike">
                <a:solidFill>
                  <a:srgbClr val="303030"/>
                </a:solidFill>
                <a:highlight>
                  <a:srgbClr val="FFFFFF"/>
                </a:highlight>
                <a:latin typeface="Quattrocento Sans"/>
                <a:ea typeface="Quattrocento Sans"/>
                <a:cs typeface="Quattrocento Sans"/>
                <a:sym typeface="Quattrocento Sans"/>
              </a:rPr>
              <a:t>Inspection </a:t>
            </a:r>
            <a:r>
              <a:rPr b="0" i="0" lang="en-US" sz="3600" u="none" cap="none" strike="noStrike">
                <a:solidFill>
                  <a:srgbClr val="1B1B1B"/>
                </a:solidFill>
                <a:highlight>
                  <a:srgbClr val="FFFFFF"/>
                </a:highlight>
                <a:latin typeface="Quattrocento Sans"/>
                <a:ea typeface="Quattrocento Sans"/>
                <a:cs typeface="Quattrocento Sans"/>
                <a:sym typeface="Quattrocento Sans"/>
              </a:rPr>
              <a:t>- Kiểm tra: </a:t>
            </a:r>
            <a:r>
              <a:rPr b="0" i="0" lang="en-US" sz="3500" u="none" cap="none" strike="noStrike">
                <a:solidFill>
                  <a:srgbClr val="303030"/>
                </a:solidFill>
                <a:highlight>
                  <a:srgbClr val="FFFFFF"/>
                </a:highlight>
                <a:latin typeface="Quattrocento Sans"/>
                <a:ea typeface="Quattrocento Sans"/>
                <a:cs typeface="Quattrocento Sans"/>
                <a:sym typeface="Quattrocento Sans"/>
              </a:rPr>
              <a:t>Là cuộc họp mà ở đó các thành viên trong dự án sẽ tham dự cuộc họp, đưa ra những câu hỏi để làm rõ vấn đề, trình bày những lỗi sai hoặc những vấn đề chưa có hướng giải quyết trong tài liệu và đề xuất những phương án hợp lý để cải thiện. Những thành viên tham gia sẽ trình bày, phản biện, tranh luận, kiến nghị,… nhằm mục đích đưa dự án hoạt động đúng hướng, theo đúng mong đợi của khách hàng.</a:t>
            </a:r>
            <a:endParaRPr b="0" i="0" sz="35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000"/>
              <a:buFont typeface="Arial"/>
              <a:buNone/>
            </a:pPr>
            <a:r>
              <a:t/>
            </a:r>
            <a:endParaRPr b="0" i="0" sz="30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000"/>
              <a:buFont typeface="Arial"/>
              <a:buNone/>
            </a:pPr>
            <a:r>
              <a:t/>
            </a:r>
            <a:endParaRPr b="0" i="0" sz="30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000"/>
              <a:buFont typeface="Arial"/>
              <a:buNone/>
            </a:pPr>
            <a:r>
              <a:t/>
            </a:r>
            <a:endParaRPr b="0" i="0" sz="3000" u="none" cap="none" strike="noStrike">
              <a:solidFill>
                <a:srgbClr val="000000"/>
              </a:solidFill>
              <a:latin typeface="Quattrocento Sans"/>
              <a:ea typeface="Quattrocento Sans"/>
              <a:cs typeface="Quattrocento Sans"/>
              <a:sym typeface="Quattrocento Sans"/>
            </a:endParaRPr>
          </a:p>
          <a:p>
            <a:pPr indent="0" lvl="0" marL="742950" marR="0" rtl="0" algn="l">
              <a:lnSpc>
                <a:spcPct val="100000"/>
              </a:lnSpc>
              <a:spcBef>
                <a:spcPts val="480"/>
              </a:spcBef>
              <a:spcAft>
                <a:spcPts val="0"/>
              </a:spcAft>
              <a:buClr>
                <a:srgbClr val="000000"/>
              </a:buClr>
              <a:buSzPts val="3000"/>
              <a:buFont typeface="Arial"/>
              <a:buNone/>
            </a:pPr>
            <a:r>
              <a:t/>
            </a:r>
            <a:endParaRPr b="0" i="0" sz="3000" u="none" cap="none" strike="noStrike">
              <a:solidFill>
                <a:srgbClr val="333333"/>
              </a:solidFill>
              <a:highlight>
                <a:schemeClr val="lt1"/>
              </a:highlight>
              <a:latin typeface="Quattrocento Sans"/>
              <a:ea typeface="Quattrocento Sans"/>
              <a:cs typeface="Quattrocento Sans"/>
              <a:sym typeface="Quattrocento Sans"/>
            </a:endParaRPr>
          </a:p>
        </p:txBody>
      </p:sp>
      <p:pic>
        <p:nvPicPr>
          <p:cNvPr id="166" name="Google Shape;166;g11470f59a61_0_422"/>
          <p:cNvPicPr preferRelativeResize="0"/>
          <p:nvPr/>
        </p:nvPicPr>
        <p:blipFill rotWithShape="1">
          <a:blip r:embed="rId3">
            <a:alphaModFix/>
          </a:blip>
          <a:srcRect b="0" l="0" r="0" t="0"/>
          <a:stretch/>
        </p:blipFill>
        <p:spPr>
          <a:xfrm>
            <a:off x="7474775" y="4394750"/>
            <a:ext cx="4531224" cy="2463251"/>
          </a:xfrm>
          <a:prstGeom prst="rect">
            <a:avLst/>
          </a:prstGeom>
          <a:noFill/>
          <a:ln>
            <a:noFill/>
          </a:ln>
        </p:spPr>
      </p:pic>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5">
                                            <p:txEl>
                                              <p:pRg end="0" st="0"/>
                                            </p:txEl>
                                          </p:spTgt>
                                        </p:tgtEl>
                                        <p:attrNameLst>
                                          <p:attrName>style.visibility</p:attrName>
                                        </p:attrNameLst>
                                      </p:cBhvr>
                                      <p:to>
                                        <p:strVal val="visible"/>
                                      </p:to>
                                    </p:set>
                                    <p:anim calcmode="lin" valueType="num">
                                      <p:cBhvr additive="base">
                                        <p:cTn dur="1000"/>
                                        <p:tgtEl>
                                          <p:spTgt spid="16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5">
                                            <p:txEl>
                                              <p:pRg end="1" st="1"/>
                                            </p:txEl>
                                          </p:spTgt>
                                        </p:tgtEl>
                                        <p:attrNameLst>
                                          <p:attrName>style.visibility</p:attrName>
                                        </p:attrNameLst>
                                      </p:cBhvr>
                                      <p:to>
                                        <p:strVal val="visible"/>
                                      </p:to>
                                    </p:set>
                                    <p:anim calcmode="lin" valueType="num">
                                      <p:cBhvr additive="base">
                                        <p:cTn dur="1000"/>
                                        <p:tgtEl>
                                          <p:spTgt spid="16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5">
                                            <p:txEl>
                                              <p:pRg end="2" st="2"/>
                                            </p:txEl>
                                          </p:spTgt>
                                        </p:tgtEl>
                                        <p:attrNameLst>
                                          <p:attrName>style.visibility</p:attrName>
                                        </p:attrNameLst>
                                      </p:cBhvr>
                                      <p:to>
                                        <p:strVal val="visible"/>
                                      </p:to>
                                    </p:set>
                                    <p:anim calcmode="lin" valueType="num">
                                      <p:cBhvr additive="base">
                                        <p:cTn dur="1000"/>
                                        <p:tgtEl>
                                          <p:spTgt spid="165">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5">
                                            <p:txEl>
                                              <p:pRg end="3" st="3"/>
                                            </p:txEl>
                                          </p:spTgt>
                                        </p:tgtEl>
                                        <p:attrNameLst>
                                          <p:attrName>style.visibility</p:attrName>
                                        </p:attrNameLst>
                                      </p:cBhvr>
                                      <p:to>
                                        <p:strVal val="visible"/>
                                      </p:to>
                                    </p:set>
                                    <p:anim calcmode="lin" valueType="num">
                                      <p:cBhvr additive="base">
                                        <p:cTn dur="1000"/>
                                        <p:tgtEl>
                                          <p:spTgt spid="165">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5">
                                            <p:txEl>
                                              <p:pRg end="4" st="4"/>
                                            </p:txEl>
                                          </p:spTgt>
                                        </p:tgtEl>
                                        <p:attrNameLst>
                                          <p:attrName>style.visibility</p:attrName>
                                        </p:attrNameLst>
                                      </p:cBhvr>
                                      <p:to>
                                        <p:strVal val="visible"/>
                                      </p:to>
                                    </p:set>
                                    <p:anim calcmode="lin" valueType="num">
                                      <p:cBhvr additive="base">
                                        <p:cTn dur="1000"/>
                                        <p:tgtEl>
                                          <p:spTgt spid="165">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11470f59a61_0_35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static testing</a:t>
            </a:r>
            <a:endParaRPr/>
          </a:p>
        </p:txBody>
      </p:sp>
      <p:sp>
        <p:nvSpPr>
          <p:cNvPr id="172" name="Google Shape;172;g11470f59a61_0_357"/>
          <p:cNvSpPr txBox="1"/>
          <p:nvPr/>
        </p:nvSpPr>
        <p:spPr>
          <a:xfrm>
            <a:off x="287700" y="1556125"/>
            <a:ext cx="11624100" cy="4865400"/>
          </a:xfrm>
          <a:prstGeom prst="rect">
            <a:avLst/>
          </a:prstGeom>
          <a:noFill/>
          <a:ln>
            <a:noFill/>
          </a:ln>
        </p:spPr>
        <p:txBody>
          <a:bodyPr anchorCtr="0" anchor="t" bIns="45700" lIns="91425" spcFirstLastPara="1" rIns="91425" wrap="square" tIns="45700">
            <a:normAutofit/>
          </a:bodyPr>
          <a:lstStyle/>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rgbClr val="000000"/>
                </a:solidFill>
                <a:latin typeface="Quattrocento Sans"/>
                <a:ea typeface="Quattrocento Sans"/>
                <a:cs typeface="Quattrocento Sans"/>
                <a:sym typeface="Quattrocento Sans"/>
              </a:rPr>
              <a:t>Xem xét đặc tả yêu cầu: yêu cầu nghiệp vụ, yêu cầu chức năng, yêu cầu bảo mật.</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chemeClr val="dk1"/>
                </a:solidFill>
                <a:latin typeface="Quattrocento Sans"/>
                <a:ea typeface="Quattrocento Sans"/>
                <a:cs typeface="Quattrocento Sans"/>
                <a:sym typeface="Quattrocento Sans"/>
              </a:rPr>
              <a:t>Xem xét </a:t>
            </a:r>
            <a:r>
              <a:rPr b="0" i="0" lang="en-US" sz="3600" u="none" cap="none" strike="noStrike">
                <a:solidFill>
                  <a:srgbClr val="000000"/>
                </a:solidFill>
                <a:latin typeface="Quattrocento Sans"/>
                <a:ea typeface="Quattrocento Sans"/>
                <a:cs typeface="Quattrocento Sans"/>
                <a:sym typeface="Quattrocento Sans"/>
              </a:rPr>
              <a:t>user stories (yêu cầu người dùng), Acceptance criteria (tiêu chí chấp nhận).</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chemeClr val="dk1"/>
                </a:solidFill>
                <a:latin typeface="Quattrocento Sans"/>
                <a:ea typeface="Quattrocento Sans"/>
                <a:cs typeface="Quattrocento Sans"/>
                <a:sym typeface="Quattrocento Sans"/>
              </a:rPr>
              <a:t>Xem xét </a:t>
            </a:r>
            <a:r>
              <a:rPr b="0" i="0" lang="en-US" sz="3600" u="none" cap="none" strike="noStrike">
                <a:solidFill>
                  <a:srgbClr val="000000"/>
                </a:solidFill>
                <a:latin typeface="Quattrocento Sans"/>
                <a:ea typeface="Quattrocento Sans"/>
                <a:cs typeface="Quattrocento Sans"/>
                <a:sym typeface="Quattrocento Sans"/>
              </a:rPr>
              <a:t>code</a:t>
            </a:r>
            <a:endParaRPr b="0" i="0" sz="3600" u="none" cap="none" strike="noStrike">
              <a:solidFill>
                <a:srgbClr val="000000"/>
              </a:solidFill>
              <a:latin typeface="Quattrocento Sans"/>
              <a:ea typeface="Quattrocento Sans"/>
              <a:cs typeface="Quattrocento Sans"/>
              <a:sym typeface="Quattrocento Sans"/>
            </a:endParaRPr>
          </a:p>
          <a:p>
            <a:pPr indent="-361950" lvl="1" marL="742950" marR="0" rtl="0" algn="l">
              <a:lnSpc>
                <a:spcPct val="100000"/>
              </a:lnSpc>
              <a:spcBef>
                <a:spcPts val="0"/>
              </a:spcBef>
              <a:spcAft>
                <a:spcPts val="0"/>
              </a:spcAft>
              <a:buClr>
                <a:srgbClr val="FF5A33"/>
              </a:buClr>
              <a:buSzPts val="3600"/>
              <a:buFont typeface="Quattrocento Sans"/>
              <a:buChar char="❖"/>
            </a:pPr>
            <a:r>
              <a:rPr b="0" i="0" lang="en-US" sz="3600" u="none" cap="none" strike="noStrike">
                <a:solidFill>
                  <a:schemeClr val="dk1"/>
                </a:solidFill>
                <a:latin typeface="Quattrocento Sans"/>
                <a:ea typeface="Quattrocento Sans"/>
                <a:cs typeface="Quattrocento Sans"/>
                <a:sym typeface="Quattrocento Sans"/>
              </a:rPr>
              <a:t>Xem xét </a:t>
            </a:r>
            <a:r>
              <a:rPr b="0" i="0" lang="en-US" sz="3600" u="none" cap="none" strike="noStrike">
                <a:solidFill>
                  <a:srgbClr val="000000"/>
                </a:solidFill>
                <a:latin typeface="Quattrocento Sans"/>
                <a:ea typeface="Quattrocento Sans"/>
                <a:cs typeface="Quattrocento Sans"/>
                <a:sym typeface="Quattrocento Sans"/>
              </a:rPr>
              <a:t>tài liệu thiết kế và kiến trúc...</a:t>
            </a:r>
            <a:endParaRPr b="0" i="0" sz="2441" u="none" cap="none" strike="noStrike">
              <a:solidFill>
                <a:srgbClr val="333333"/>
              </a:solidFill>
              <a:highlight>
                <a:schemeClr val="lt1"/>
              </a:highlight>
              <a:latin typeface="Quattrocento Sans"/>
              <a:ea typeface="Quattrocento Sans"/>
              <a:cs typeface="Quattrocento Sans"/>
              <a:sym typeface="Quattrocento Sans"/>
            </a:endParaRPr>
          </a:p>
        </p:txBody>
      </p:sp>
      <p:sp>
        <p:nvSpPr>
          <p:cNvPr id="173" name="Google Shape;173;g11470f59a61_0_357"/>
          <p:cNvSpPr txBox="1"/>
          <p:nvPr/>
        </p:nvSpPr>
        <p:spPr>
          <a:xfrm>
            <a:off x="617100" y="937150"/>
            <a:ext cx="10965300" cy="800400"/>
          </a:xfrm>
          <a:prstGeom prst="rect">
            <a:avLst/>
          </a:prstGeom>
          <a:noFill/>
          <a:ln>
            <a:noFill/>
          </a:ln>
        </p:spPr>
        <p:txBody>
          <a:bodyPr anchorCtr="0" anchor="t" bIns="91425" lIns="91425" spcFirstLastPara="1" rIns="91425" wrap="square" tIns="91425">
            <a:spAutoFit/>
          </a:bodyPr>
          <a:lstStyle/>
          <a:p>
            <a:pPr indent="-342900" lvl="0" marL="342900" marR="0" rtl="0" algn="l">
              <a:lnSpc>
                <a:spcPct val="100000"/>
              </a:lnSpc>
              <a:spcBef>
                <a:spcPts val="0"/>
              </a:spcBef>
              <a:spcAft>
                <a:spcPts val="0"/>
              </a:spcAft>
              <a:buClr>
                <a:srgbClr val="FF5A33"/>
              </a:buClr>
              <a:buSzPts val="4000"/>
              <a:buFont typeface="Quattrocento Sans"/>
              <a:buChar char="❑"/>
            </a:pPr>
            <a:r>
              <a:rPr b="0" i="0" lang="en-US" sz="4000" u="none" cap="none" strike="noStrike">
                <a:solidFill>
                  <a:srgbClr val="333333"/>
                </a:solidFill>
                <a:latin typeface="Quattrocento Sans"/>
                <a:ea typeface="Quattrocento Sans"/>
                <a:cs typeface="Quattrocento Sans"/>
                <a:sym typeface="Quattrocento Sans"/>
              </a:rPr>
              <a:t>Những công việc được kiểm tra bởi kiểm thử tĩnh</a:t>
            </a:r>
            <a:endParaRPr b="0" i="0" sz="4000" u="none" cap="none" strike="noStrike">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2">
                                            <p:txEl>
                                              <p:pRg end="0" st="0"/>
                                            </p:txEl>
                                          </p:spTgt>
                                        </p:tgtEl>
                                        <p:attrNameLst>
                                          <p:attrName>style.visibility</p:attrName>
                                        </p:attrNameLst>
                                      </p:cBhvr>
                                      <p:to>
                                        <p:strVal val="visible"/>
                                      </p:to>
                                    </p:set>
                                    <p:anim calcmode="lin" valueType="num">
                                      <p:cBhvr additive="base">
                                        <p:cTn dur="1000"/>
                                        <p:tgtEl>
                                          <p:spTgt spid="17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2">
                                            <p:txEl>
                                              <p:pRg end="1" st="1"/>
                                            </p:txEl>
                                          </p:spTgt>
                                        </p:tgtEl>
                                        <p:attrNameLst>
                                          <p:attrName>style.visibility</p:attrName>
                                        </p:attrNameLst>
                                      </p:cBhvr>
                                      <p:to>
                                        <p:strVal val="visible"/>
                                      </p:to>
                                    </p:set>
                                    <p:anim calcmode="lin" valueType="num">
                                      <p:cBhvr additive="base">
                                        <p:cTn dur="1000"/>
                                        <p:tgtEl>
                                          <p:spTgt spid="17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2">
                                            <p:txEl>
                                              <p:pRg end="2" st="2"/>
                                            </p:txEl>
                                          </p:spTgt>
                                        </p:tgtEl>
                                        <p:attrNameLst>
                                          <p:attrName>style.visibility</p:attrName>
                                        </p:attrNameLst>
                                      </p:cBhvr>
                                      <p:to>
                                        <p:strVal val="visible"/>
                                      </p:to>
                                    </p:set>
                                    <p:anim calcmode="lin" valueType="num">
                                      <p:cBhvr additive="base">
                                        <p:cTn dur="1000"/>
                                        <p:tgtEl>
                                          <p:spTgt spid="172">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2">
                                            <p:txEl>
                                              <p:pRg end="3" st="3"/>
                                            </p:txEl>
                                          </p:spTgt>
                                        </p:tgtEl>
                                        <p:attrNameLst>
                                          <p:attrName>style.visibility</p:attrName>
                                        </p:attrNameLst>
                                      </p:cBhvr>
                                      <p:to>
                                        <p:strVal val="visible"/>
                                      </p:to>
                                    </p:set>
                                    <p:anim calcmode="lin" valueType="num">
                                      <p:cBhvr additive="base">
                                        <p:cTn dur="1000"/>
                                        <p:tgtEl>
                                          <p:spTgt spid="172">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2013-04-23T08:05:33Z</dcterms:created>
  <dc:creator>Hans</dc:creator>
</cp:coreProperties>
</file>